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673" r:id="rId2"/>
    <p:sldId id="675" r:id="rId3"/>
    <p:sldId id="676" r:id="rId4"/>
    <p:sldId id="677" r:id="rId5"/>
    <p:sldId id="678" r:id="rId6"/>
    <p:sldId id="696" r:id="rId7"/>
    <p:sldId id="697" r:id="rId8"/>
    <p:sldId id="679" r:id="rId9"/>
    <p:sldId id="682" r:id="rId10"/>
    <p:sldId id="681" r:id="rId11"/>
    <p:sldId id="694" r:id="rId12"/>
    <p:sldId id="706" r:id="rId13"/>
    <p:sldId id="698" r:id="rId14"/>
    <p:sldId id="707" r:id="rId15"/>
    <p:sldId id="687" r:id="rId16"/>
    <p:sldId id="688" r:id="rId17"/>
    <p:sldId id="689" r:id="rId18"/>
    <p:sldId id="690" r:id="rId19"/>
    <p:sldId id="685" r:id="rId20"/>
    <p:sldId id="693" r:id="rId21"/>
    <p:sldId id="699" r:id="rId22"/>
    <p:sldId id="712" r:id="rId23"/>
    <p:sldId id="714" r:id="rId24"/>
    <p:sldId id="715" r:id="rId25"/>
    <p:sldId id="713" r:id="rId26"/>
    <p:sldId id="716" r:id="rId27"/>
    <p:sldId id="710" r:id="rId28"/>
  </p:sldIdLst>
  <p:sldSz cx="9144000" cy="6858000" type="screen4x3"/>
  <p:notesSz cx="6889750" cy="100187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pos="113">
          <p15:clr>
            <a:srgbClr val="A4A3A4"/>
          </p15:clr>
        </p15:guide>
        <p15:guide id="9" pos="5647">
          <p15:clr>
            <a:srgbClr val="A4A3A4"/>
          </p15:clr>
        </p15:guide>
        <p15:guide id="10" pos="340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5375">
          <p15:clr>
            <a:srgbClr val="A4A3A4"/>
          </p15:clr>
        </p15:guide>
        <p15:guide id="13" pos="5511" userDrawn="1">
          <p15:clr>
            <a:srgbClr val="A4A3A4"/>
          </p15:clr>
        </p15:guide>
        <p15:guide id="14" orient="horz" pos="3974" userDrawn="1">
          <p15:clr>
            <a:srgbClr val="A4A3A4"/>
          </p15:clr>
        </p15:guide>
        <p15:guide id="15" pos="204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39966"/>
    <a:srgbClr val="9966FF"/>
    <a:srgbClr val="FF9900"/>
    <a:srgbClr val="660033"/>
    <a:srgbClr val="FF9933"/>
    <a:srgbClr val="CC3300"/>
    <a:srgbClr val="CC99FF"/>
    <a:srgbClr val="FFCC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0" autoAdjust="0"/>
    <p:restoredTop sz="97059" autoAdjust="0"/>
  </p:normalViewPr>
  <p:slideViewPr>
    <p:cSldViewPr>
      <p:cViewPr varScale="1">
        <p:scale>
          <a:sx n="71" d="100"/>
          <a:sy n="71" d="100"/>
        </p:scale>
        <p:origin x="231" y="51"/>
      </p:cViewPr>
      <p:guideLst>
        <p:guide orient="horz" pos="2160"/>
        <p:guide orient="horz" pos="618"/>
        <p:guide orient="horz" pos="4156"/>
        <p:guide orient="horz" pos="981"/>
        <p:guide orient="horz" pos="1253"/>
        <p:guide orient="horz" pos="3385"/>
        <p:guide pos="2880"/>
        <p:guide pos="113"/>
        <p:guide pos="5647"/>
        <p:guide pos="340"/>
        <p:guide pos="521"/>
        <p:guide pos="5375"/>
        <p:guide pos="5511"/>
        <p:guide orient="horz" pos="3974"/>
        <p:guide pos="204"/>
        <p:guide orient="horz" pos="572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56"/>
    </p:cViewPr>
  </p:sorterViewPr>
  <p:notesViewPr>
    <p:cSldViewPr>
      <p:cViewPr varScale="1">
        <p:scale>
          <a:sx n="80" d="100"/>
          <a:sy n="80" d="100"/>
        </p:scale>
        <p:origin x="-2028" y="-84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0.99199999999999999</c:v>
                </c:pt>
                <c:pt idx="1">
                  <c:v>0.98899999999999999</c:v>
                </c:pt>
                <c:pt idx="2">
                  <c:v>0.98299999999999998</c:v>
                </c:pt>
                <c:pt idx="3">
                  <c:v>0.98899999999999999</c:v>
                </c:pt>
                <c:pt idx="4">
                  <c:v>0.99199999999999999</c:v>
                </c:pt>
                <c:pt idx="5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B-4D4D-955C-27A5C20F53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4.1016114488571041E-3"/>
                  <c:y val="5.12058782735474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0.94599999999999995</c:v>
                </c:pt>
                <c:pt idx="1">
                  <c:v>0.92100000000000004</c:v>
                </c:pt>
                <c:pt idx="2">
                  <c:v>0.93600000000000005</c:v>
                </c:pt>
                <c:pt idx="3">
                  <c:v>0.92500000000000004</c:v>
                </c:pt>
                <c:pt idx="4">
                  <c:v>0.9</c:v>
                </c:pt>
                <c:pt idx="5">
                  <c:v>0.94399999999999995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B-4D4D-955C-27A5C20F53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mAP@50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6.1524171732856552E-3"/>
                  <c:y val="-0.12801469568386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0.97399999999999998</c:v>
                </c:pt>
                <c:pt idx="1">
                  <c:v>0.96599999999999997</c:v>
                </c:pt>
                <c:pt idx="2">
                  <c:v>0.97099999999999997</c:v>
                </c:pt>
                <c:pt idx="3">
                  <c:v>0.96899999999999997</c:v>
                </c:pt>
                <c:pt idx="4">
                  <c:v>0.95299999999999996</c:v>
                </c:pt>
                <c:pt idx="5">
                  <c:v>0.96499999999999997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F86-B801-96DDDAE02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학습시간</c:v>
                </c:pt>
              </c:strCache>
            </c:strRef>
          </c:tx>
          <c:spPr>
            <a:solidFill>
              <a:srgbClr val="33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</c:v>
                </c:pt>
                <c:pt idx="1">
                  <c:v>0.2</c:v>
                </c:pt>
                <c:pt idx="2">
                  <c:v>0.6</c:v>
                </c:pt>
                <c:pt idx="3">
                  <c:v>2.4</c:v>
                </c:pt>
                <c:pt idx="4">
                  <c:v>9.8000000000000007</c:v>
                </c:pt>
                <c:pt idx="5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9-4D8D-852A-FB6445A7F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9A3B7E-8717-4B50-B75F-218E8995E2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1738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495" y="4759529"/>
            <a:ext cx="5512762" cy="45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404A0-7E6D-450D-97DD-AFCF697207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010755" y="9427776"/>
            <a:ext cx="887500" cy="3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16" tIns="46159" rIns="92316" bIns="46159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예스폼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3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9505-B958-759A-EA2D-6B0BB91D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9B3E-C282-69DC-9DB0-87D21571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27079-B003-97B8-F9E1-70641F82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960FB-FD3F-6810-4726-3EC67CA28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32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FA49-1244-5913-C483-D20E6627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869F0-57E3-CB2C-586F-29D77F8D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82CEA-1840-44A5-34A6-63E9514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8F3F-56B0-5BFA-27EA-6F1E87583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978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EC13-85A2-0CA7-2E08-B4DC47BAF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0A8407-D079-5714-EFFB-DDB5DB4A9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17F20E-BD84-AE96-88BC-236AD85E1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5AC0E-0A75-71FE-8DC0-3BC5518C6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7021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8905-CCE0-F1BF-4F7E-46A7C6EC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EAA21-68CA-D05A-9CE0-F11B3E8BF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2A3CA-9EBA-F537-C88E-62ED3A78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1DE7-B717-6FAF-B78C-33CDB3B5F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1048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30549-4978-390A-FB18-07E0E1E2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94077A-156E-E3F6-44C8-280A990E4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CB92B5-CADE-EABC-83C2-45C34676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0D55B-89F3-5E38-FB36-17347D02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8330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D040-26C8-06B2-4820-12F2D060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C1738-8FF2-C519-6F63-427CD96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3F25A-0E5D-04DB-F80C-DB5A5199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C46DF-DBC2-D21C-424A-F4EC7217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774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0485-FBA3-C377-E964-7C4DA460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70EBC-1C5E-6686-61D1-51AF454E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9F311-BA5B-D61E-848C-E9539E25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54A2C-4D56-6023-780D-56C8D81FB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28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9B6-1F7E-9291-69F0-394F614F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25811-FA5F-33C7-FD4C-10E7FC10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5AA50-77A5-062B-47DD-574971258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41861-991A-1F13-9888-F30B0364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360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9A32-4E67-C40C-093A-8835A1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F7A2C-CD56-E45C-21D2-82180857E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C2318-1CF1-DC2D-1253-F592975D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3D6C7-DB54-2D3E-9AC1-8F06E0BEE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945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BC7-1D89-DBDC-5B3C-4DB51E1D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FBA43-87CF-9790-6201-64435F1FD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63A8F-7F84-9E5D-F698-6A52E2DEA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8216-9033-25E1-1B48-09CF681A5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020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CF8E-04B4-EF7C-E372-71DDF93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4F879-6951-9F4B-8DE4-5539500B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6417C-1558-BF64-F721-CEA65EF7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FB660-4766-BD0C-3AE5-FB8E624E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256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F49F-202A-0DC6-C386-62AF1385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3F9C-56A1-C6D9-EB09-F63465BA7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9F73-0B6E-9AD0-9888-8F1BD92B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B3009-5BB7-13A6-9747-AE0F0BCC0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847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2D09-218B-0BC6-35F9-03293DF3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C85AF-1647-3876-D078-92E44340B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BAE60-336C-A3F5-A4AB-CDCC6AA3A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CD09D-B30C-432B-6D19-697640562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489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E494-4EC9-203E-AE71-FB7597D5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43EF36-AD05-F7ED-12DF-45BA2196E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30A2B-A5BD-26A2-A308-730331988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C679B-2A5C-61B4-9516-592072E0D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4465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0C84-ACC9-04E0-AA90-22226047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5411EB-EE80-FBCA-275B-2347024C4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AAF50E-A3CD-7A08-21B1-87FD06EDB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791BD3-C7DC-CE35-34BB-5830230A9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66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CBE5E-410E-D593-47CF-004F87BEE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FB37D0-E54D-D710-B565-2ED0714CB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52A9BF-50C6-8B24-136A-7FEC4A77F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19D507-0F6F-83BA-5FCB-687C236A6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161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800CD-01C9-9807-611C-12682544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DDA06D-B681-F2BB-D5BD-F22A74D64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7C0DD-3459-2AF5-96E3-E78F7CCC1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FC3E7-9882-5522-5459-9112CE338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8797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D68E6-4801-C1FD-F7EE-D5781C02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B8CB40-E5B8-BC98-F46B-B4733D48F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2C2DF-81FD-3120-00C8-CB5FA9FE2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B8346F-03B6-4CDF-3FB2-AB5DA8879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2460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8A724-11FB-F3AD-41C2-E56195FF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5D24BB-3EA9-5875-6ECA-B4643563C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973DAA-31B2-7F09-4428-7B3C9A062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197C9D-BCE9-F0CD-B603-477DBAE31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772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38D3-EA48-1D46-784E-ADF653C2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ADC88-FBC3-88C0-C6F0-03F4B248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96D5F-0202-0089-DBBC-9CB925EFF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4797-4A08-8AAC-A4F5-BCA3074CB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8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6942-FC66-A83E-CA85-802DCC2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C5B73-9566-ACF8-C6BA-C7D77D0E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396C6-F4AC-3016-4527-8D52DC0E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A01-1F1D-34C6-3EBC-8D05E042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41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E97-981A-1616-370A-F1F374F7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DD1BC-6303-8700-EDEE-D62C1D224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516B6-8366-0411-D114-FC20574A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51B91-AA7A-965A-0464-BE7DE00C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44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F3B2-B772-97BE-ADE9-D1892E4C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A53E4B-5647-FB7C-213F-23B3432A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9AD5D-DA64-7EE6-C039-4A11D5EF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B2658-7DA9-C13E-DBD2-F81D9F11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79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8BA1-0490-9094-9906-B1D9169C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0A00E-4BBC-A059-7921-4B49008C1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6B118A-55EB-00F5-3644-156976EF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A4D79-9F69-2394-3D13-CEB38E4D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506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2BBE-EA13-A1C3-24EA-034EBF2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55C49-DC0B-4985-D2F5-4C83061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928B5-1133-088F-C74C-98968408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EE144-7C8C-8099-188F-B4FAC6827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33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718C-67A2-B16C-254B-1B6BA53A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15AD2-B4C4-C2E2-8C35-3D369EC7E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68F0C-554C-3517-B394-B487E51B7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82DF-A984-CB9E-2D75-3601CDC0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26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23850" y="981075"/>
            <a:ext cx="8496300" cy="5472113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v"/>
              <a:defRPr sz="2400" b="1">
                <a:latin typeface="HY수평선M" pitchFamily="18" charset="-127"/>
                <a:ea typeface="HY수평선M" pitchFamily="18" charset="-127"/>
              </a:defRPr>
            </a:lvl1pPr>
            <a:lvl2pPr marL="442913" indent="-193675">
              <a:buClr>
                <a:schemeClr val="accent2"/>
              </a:buClr>
              <a:buFont typeface="Wingdings" pitchFamily="2" charset="2"/>
              <a:buChar char="§"/>
              <a:defRPr sz="1800" b="0">
                <a:latin typeface="HY수평선M" pitchFamily="18" charset="-127"/>
                <a:ea typeface="HY수평선M" pitchFamily="18" charset="-127"/>
              </a:defRPr>
            </a:lvl2pPr>
            <a:lvl3pPr marL="714375" indent="-228600">
              <a:buClr>
                <a:srgbClr val="C00000"/>
              </a:buClr>
              <a:defRPr sz="1600" b="0">
                <a:latin typeface="HY수평선M" pitchFamily="18" charset="-127"/>
                <a:ea typeface="HY수평선M" pitchFamily="18" charset="-127"/>
              </a:defRPr>
            </a:lvl3pPr>
            <a:lvl4pPr marL="977900" indent="-228600">
              <a:defRPr sz="1400" b="0">
                <a:latin typeface="HY수평선M" pitchFamily="18" charset="-127"/>
                <a:ea typeface="HY수평선M" pitchFamily="18" charset="-127"/>
              </a:defRPr>
            </a:lvl4pPr>
            <a:lvl5pPr marL="1157288" indent="-228600">
              <a:defRPr sz="1400" b="0">
                <a:latin typeface="HY수평선M" pitchFamily="18" charset="-127"/>
                <a:ea typeface="HY수평선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2900" y="615315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512175" y="6524625"/>
            <a:ext cx="504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996600"/>
              </a:buClr>
              <a:buFont typeface="Wingdings" pitchFamily="2" charset="2"/>
              <a:buNone/>
              <a:defRPr/>
            </a:pPr>
            <a:r>
              <a:rPr lang="en-US" altLang="ko-KR" sz="1200" b="1"/>
              <a:t> </a:t>
            </a:r>
            <a:fld id="{A97A4D42-0BF2-456A-A17A-03F0074AD5D7}" type="slidenum">
              <a:rPr lang="en-US" altLang="ko-KR" sz="1200" b="1"/>
              <a:pPr algn="ctr">
                <a:buClr>
                  <a:srgbClr val="996600"/>
                </a:buClr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200" b="1"/>
              <a:t> 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849313" y="0"/>
            <a:ext cx="8294687" cy="7651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1" name="AutoShape 17"/>
          <p:cNvSpPr>
            <a:spLocks noChangeArrowheads="1"/>
          </p:cNvSpPr>
          <p:nvPr userDrawn="1"/>
        </p:nvSpPr>
        <p:spPr bwMode="auto">
          <a:xfrm>
            <a:off x="849313" y="0"/>
            <a:ext cx="1454150" cy="765175"/>
          </a:xfrm>
          <a:prstGeom prst="rtTriangle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7575" cy="7651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 flipV="1">
            <a:off x="0" y="708025"/>
            <a:ext cx="9144000" cy="698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kumimoji="1" sz="3200">
          <a:solidFill>
            <a:srgbClr val="3B3B2D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9BDFDD2-5FFC-5173-B60F-6F368406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논문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B8FAA-2B37-557E-B615-44FC00AD3CA0}"/>
              </a:ext>
            </a:extLst>
          </p:cNvPr>
          <p:cNvSpPr txBox="1"/>
          <p:nvPr/>
        </p:nvSpPr>
        <p:spPr>
          <a:xfrm>
            <a:off x="215739" y="908720"/>
            <a:ext cx="8856984" cy="458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논문 주제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SMT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공정의 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 검출을 위한 딥러닝 방법 연구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연구 내용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SMT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공정에서 발생하는 불량 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7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가지 주요 불량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(missing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누락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double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과다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bridge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겹침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foreign material(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이물질 삽입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extra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들뜸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damage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스크래치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ball placement(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오정렬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검출하기 위한 딥러닝 모델을 연구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가장 최신 모델인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YOLO11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RT-DETR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적용하여 성능을 비교 분석하고자 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DD9B-49E4-DB40-CF43-A1660DE499B0}"/>
              </a:ext>
            </a:extLst>
          </p:cNvPr>
          <p:cNvSpPr txBox="1"/>
          <p:nvPr/>
        </p:nvSpPr>
        <p:spPr>
          <a:xfrm>
            <a:off x="431540" y="55745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7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주요 불량의 근거는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제조업체이자 </a:t>
            </a:r>
            <a:r>
              <a:rPr lang="ko-KR" altLang="en-US" sz="1400" dirty="0" err="1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비즈포스의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협력사인 주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*SMT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연구소장의 자문을 통해 결정하였음</a:t>
            </a:r>
          </a:p>
        </p:txBody>
      </p:sp>
    </p:spTree>
    <p:extLst>
      <p:ext uri="{BB962C8B-B14F-4D97-AF65-F5344CB8AC3E}">
        <p14:creationId xmlns:p14="http://schemas.microsoft.com/office/powerpoint/2010/main" val="17254559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3AD-C613-3686-EB89-097FCD6D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401D5C2-91C3-CD8A-1734-65A83C2D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CC7-7BED-3D98-EB5C-98C18C590C6C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YOLO11(</a:t>
            </a:r>
            <a:r>
              <a:rPr lang="en-US" altLang="ko-KR" b="1" kern="0" dirty="0">
                <a:solidFill>
                  <a:srgbClr val="000000"/>
                </a:solidFill>
              </a:rPr>
              <a:t>You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Only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Look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b="1" kern="0" dirty="0">
                <a:solidFill>
                  <a:srgbClr val="000000"/>
                </a:solidFill>
              </a:rPr>
              <a:t>- N,S,M,L,X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1026" name="Picture 2" descr="Ultralytics YOLO11 비교 플롯">
            <a:extLst>
              <a:ext uri="{FF2B5EF4-FFF2-40B4-BE49-F238E27FC236}">
                <a16:creationId xmlns:a16="http://schemas.microsoft.com/office/drawing/2014/main" id="{4F3B5ADA-1382-ED84-8D18-57F4ED63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" y="1573389"/>
            <a:ext cx="4718337" cy="2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0662E7-3747-6F09-E9A7-27775E45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800"/>
            <a:ext cx="4790345" cy="28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F64C-01D5-7199-F3BE-3F2228D6106F}"/>
              </a:ext>
            </a:extLst>
          </p:cNvPr>
          <p:cNvSpPr txBox="1"/>
          <p:nvPr/>
        </p:nvSpPr>
        <p:spPr>
          <a:xfrm>
            <a:off x="5420130" y="1811885"/>
            <a:ext cx="3526356" cy="448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개발한 최신 객체 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버전들의 성공을 기반으로 새로운 기능과 향상된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버전과 비교하여 개선된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아키텍처를 사용하여 특징 추출 능력을 향상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높은 평균 정밀도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달성하면서도 이전 버전보다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대체하기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C3K2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도입하였으며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SPPF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뒤에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C2PSA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추가함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C3K2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구성된 블록으로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손실을 줄여 작은 객체를 보다 잘 탐지할 수 있도록 지원함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559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C50B-1019-8A64-E5DE-557E21BD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1E8779B-F422-7F66-350C-725A506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37B9-99F5-8F18-8DCA-3E2805D666BF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RT-DETR vs YOLO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비교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차이점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FAB85-3C9E-5C2F-814B-28D6A83CC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18"/>
              </p:ext>
            </p:extLst>
          </p:nvPr>
        </p:nvGraphicFramePr>
        <p:xfrm>
          <a:off x="467544" y="1844824"/>
          <a:ext cx="8568952" cy="38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77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5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4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RT-DETR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YOLO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625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934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79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4008-3EC8-63A3-3FD6-609DF397C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B41928A-5A9E-C65C-0211-B2325B7D0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2D15C-B0F2-90E3-7346-FEA5434DBDBA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b="1" kern="0" dirty="0">
                <a:solidFill>
                  <a:srgbClr val="FF0000"/>
                </a:solidFill>
              </a:rPr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68B5C-D266-3353-6E08-4DC85CD1D8BB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ED0F7-809E-4637-530F-37E0DC9521F1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00392B-B814-1069-90FD-AFF595B6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1" y="1474247"/>
            <a:ext cx="3722847" cy="324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26216-0854-DF76-12BD-4382327A15A0}"/>
              </a:ext>
            </a:extLst>
          </p:cNvPr>
          <p:cNvSpPr txBox="1"/>
          <p:nvPr/>
        </p:nvSpPr>
        <p:spPr>
          <a:xfrm>
            <a:off x="422258" y="177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0EF01-315D-F72C-7E21-664672A789B3}"/>
              </a:ext>
            </a:extLst>
          </p:cNvPr>
          <p:cNvSpPr txBox="1"/>
          <p:nvPr/>
        </p:nvSpPr>
        <p:spPr>
          <a:xfrm>
            <a:off x="818079" y="21730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99962-86A5-FCA9-E296-2931540F993B}"/>
              </a:ext>
            </a:extLst>
          </p:cNvPr>
          <p:cNvSpPr txBox="1"/>
          <p:nvPr/>
        </p:nvSpPr>
        <p:spPr>
          <a:xfrm>
            <a:off x="1214346" y="25683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4BFDF-71D2-5693-1E83-D883D6AA6958}"/>
              </a:ext>
            </a:extLst>
          </p:cNvPr>
          <p:cNvSpPr txBox="1"/>
          <p:nvPr/>
        </p:nvSpPr>
        <p:spPr>
          <a:xfrm>
            <a:off x="1610167" y="2926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A4241-BD5B-8977-9557-6E18609C1F09}"/>
              </a:ext>
            </a:extLst>
          </p:cNvPr>
          <p:cNvSpPr txBox="1"/>
          <p:nvPr/>
        </p:nvSpPr>
        <p:spPr>
          <a:xfrm>
            <a:off x="1970207" y="33217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676BA0-72A9-C7DF-1AB3-22F3B1EBBEF9}"/>
              </a:ext>
            </a:extLst>
          </p:cNvPr>
          <p:cNvSpPr txBox="1"/>
          <p:nvPr/>
        </p:nvSpPr>
        <p:spPr>
          <a:xfrm>
            <a:off x="2330754" y="37043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CEA35B-0112-00A7-A9DE-AC1D9F871C24}"/>
              </a:ext>
            </a:extLst>
          </p:cNvPr>
          <p:cNvSpPr txBox="1"/>
          <p:nvPr/>
        </p:nvSpPr>
        <p:spPr>
          <a:xfrm>
            <a:off x="2719431" y="40225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883348-B28B-2D1D-C9CF-6EEF8CC740F2}"/>
              </a:ext>
            </a:extLst>
          </p:cNvPr>
          <p:cNvSpPr txBox="1"/>
          <p:nvPr/>
        </p:nvSpPr>
        <p:spPr>
          <a:xfrm>
            <a:off x="377838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8BA8F3-D723-B273-89C3-2100700223CC}"/>
              </a:ext>
            </a:extLst>
          </p:cNvPr>
          <p:cNvSpPr txBox="1"/>
          <p:nvPr/>
        </p:nvSpPr>
        <p:spPr>
          <a:xfrm>
            <a:off x="785131" y="44313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CF043-C6E6-01A2-F36C-ECC0F355ABDB}"/>
              </a:ext>
            </a:extLst>
          </p:cNvPr>
          <p:cNvSpPr txBox="1"/>
          <p:nvPr/>
        </p:nvSpPr>
        <p:spPr>
          <a:xfrm>
            <a:off x="1189875" y="44392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F15998-07B0-8474-22C6-4003B90C4444}"/>
              </a:ext>
            </a:extLst>
          </p:cNvPr>
          <p:cNvSpPr txBox="1"/>
          <p:nvPr/>
        </p:nvSpPr>
        <p:spPr>
          <a:xfrm>
            <a:off x="1945519" y="44361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33A87-5A01-EDCE-3467-2DB52E95CD93}"/>
              </a:ext>
            </a:extLst>
          </p:cNvPr>
          <p:cNvSpPr txBox="1"/>
          <p:nvPr/>
        </p:nvSpPr>
        <p:spPr>
          <a:xfrm>
            <a:off x="2359330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8740A4-01E2-8CC6-8B30-5FB24219FD19}"/>
              </a:ext>
            </a:extLst>
          </p:cNvPr>
          <p:cNvSpPr txBox="1"/>
          <p:nvPr/>
        </p:nvSpPr>
        <p:spPr>
          <a:xfrm>
            <a:off x="2755658" y="44300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65D236-3D71-9723-1AC4-6F502BB24D12}"/>
              </a:ext>
            </a:extLst>
          </p:cNvPr>
          <p:cNvSpPr txBox="1"/>
          <p:nvPr/>
        </p:nvSpPr>
        <p:spPr>
          <a:xfrm>
            <a:off x="422258" y="15775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4F68D3-B5C9-0D1B-CB85-277DFF9BBF63}"/>
              </a:ext>
            </a:extLst>
          </p:cNvPr>
          <p:cNvSpPr txBox="1"/>
          <p:nvPr/>
        </p:nvSpPr>
        <p:spPr>
          <a:xfrm>
            <a:off x="818079" y="19728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6072BB-F5F9-7936-2B58-03876919FB73}"/>
              </a:ext>
            </a:extLst>
          </p:cNvPr>
          <p:cNvSpPr txBox="1"/>
          <p:nvPr/>
        </p:nvSpPr>
        <p:spPr>
          <a:xfrm>
            <a:off x="1214346" y="23681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2DD3E-AA47-2077-2BE1-762ED84D5FF2}"/>
              </a:ext>
            </a:extLst>
          </p:cNvPr>
          <p:cNvSpPr txBox="1"/>
          <p:nvPr/>
        </p:nvSpPr>
        <p:spPr>
          <a:xfrm>
            <a:off x="1610167" y="2726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836C15-F493-BBC0-DC09-D4EDB831FE18}"/>
              </a:ext>
            </a:extLst>
          </p:cNvPr>
          <p:cNvSpPr txBox="1"/>
          <p:nvPr/>
        </p:nvSpPr>
        <p:spPr>
          <a:xfrm>
            <a:off x="1970207" y="31214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E5BABF-EAB2-2A45-15B1-06B6C707C2B4}"/>
              </a:ext>
            </a:extLst>
          </p:cNvPr>
          <p:cNvSpPr txBox="1"/>
          <p:nvPr/>
        </p:nvSpPr>
        <p:spPr>
          <a:xfrm>
            <a:off x="2330754" y="35041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17B69A-2737-FF92-362C-78472D0B7A81}"/>
              </a:ext>
            </a:extLst>
          </p:cNvPr>
          <p:cNvSpPr txBox="1"/>
          <p:nvPr/>
        </p:nvSpPr>
        <p:spPr>
          <a:xfrm>
            <a:off x="2726575" y="3865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35CE38-AFC7-5A07-DCCF-4E98DEFE817E}"/>
              </a:ext>
            </a:extLst>
          </p:cNvPr>
          <p:cNvSpPr txBox="1"/>
          <p:nvPr/>
        </p:nvSpPr>
        <p:spPr>
          <a:xfrm>
            <a:off x="356406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5885C8-607A-5E75-7F4F-19E69EAEB7D4}"/>
              </a:ext>
            </a:extLst>
          </p:cNvPr>
          <p:cNvSpPr txBox="1"/>
          <p:nvPr/>
        </p:nvSpPr>
        <p:spPr>
          <a:xfrm>
            <a:off x="763699" y="42524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7A85CF-17E5-8EBF-AB91-21F2F8B8F0E9}"/>
              </a:ext>
            </a:extLst>
          </p:cNvPr>
          <p:cNvSpPr txBox="1"/>
          <p:nvPr/>
        </p:nvSpPr>
        <p:spPr>
          <a:xfrm>
            <a:off x="1147011" y="42551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0D090B-E224-2AD8-1240-1B74FDDE1070}"/>
              </a:ext>
            </a:extLst>
          </p:cNvPr>
          <p:cNvSpPr txBox="1"/>
          <p:nvPr/>
        </p:nvSpPr>
        <p:spPr>
          <a:xfrm>
            <a:off x="1924087" y="4266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6F65F5-F3A4-CABA-0BE2-8F0813A53ACD}"/>
              </a:ext>
            </a:extLst>
          </p:cNvPr>
          <p:cNvSpPr txBox="1"/>
          <p:nvPr/>
        </p:nvSpPr>
        <p:spPr>
          <a:xfrm>
            <a:off x="2270006" y="42649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2B34AE-5C08-F167-48E6-C7E28DECBC71}"/>
              </a:ext>
            </a:extLst>
          </p:cNvPr>
          <p:cNvSpPr txBox="1"/>
          <p:nvPr/>
        </p:nvSpPr>
        <p:spPr>
          <a:xfrm>
            <a:off x="2666334" y="42654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C25944-1E4A-524D-D276-26493F4E5DF7}"/>
              </a:ext>
            </a:extLst>
          </p:cNvPr>
          <p:cNvSpPr txBox="1"/>
          <p:nvPr/>
        </p:nvSpPr>
        <p:spPr>
          <a:xfrm>
            <a:off x="1565809" y="44347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3336E6-D3D5-B06B-C253-B2C45458C0C0}"/>
              </a:ext>
            </a:extLst>
          </p:cNvPr>
          <p:cNvSpPr txBox="1"/>
          <p:nvPr/>
        </p:nvSpPr>
        <p:spPr>
          <a:xfrm>
            <a:off x="1522945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008C41-B403-E0D2-692E-836C2453C9CB}"/>
              </a:ext>
            </a:extLst>
          </p:cNvPr>
          <p:cNvSpPr txBox="1"/>
          <p:nvPr/>
        </p:nvSpPr>
        <p:spPr>
          <a:xfrm>
            <a:off x="787473" y="23523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76A77F-4A9B-5F26-2B2C-BA5E42ADB447}"/>
              </a:ext>
            </a:extLst>
          </p:cNvPr>
          <p:cNvSpPr txBox="1"/>
          <p:nvPr/>
        </p:nvSpPr>
        <p:spPr>
          <a:xfrm>
            <a:off x="1946465" y="35016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C6AC27-CDB7-D68A-88FD-21A6C2E713D1}"/>
              </a:ext>
            </a:extLst>
          </p:cNvPr>
          <p:cNvSpPr txBox="1"/>
          <p:nvPr/>
        </p:nvSpPr>
        <p:spPr>
          <a:xfrm>
            <a:off x="845667" y="25153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A1C39B-CBE1-3049-301C-C83088A26340}"/>
              </a:ext>
            </a:extLst>
          </p:cNvPr>
          <p:cNvSpPr txBox="1"/>
          <p:nvPr/>
        </p:nvSpPr>
        <p:spPr>
          <a:xfrm>
            <a:off x="1929235" y="36465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3F7937-1553-4D93-874E-F8DF0F5AF5C5}"/>
              </a:ext>
            </a:extLst>
          </p:cNvPr>
          <p:cNvSpPr txBox="1"/>
          <p:nvPr/>
        </p:nvSpPr>
        <p:spPr>
          <a:xfrm>
            <a:off x="3118006" y="159326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18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42D8D4-71DB-0709-367B-DDC3D6D02813}"/>
              </a:ext>
            </a:extLst>
          </p:cNvPr>
          <p:cNvSpPr txBox="1"/>
          <p:nvPr/>
        </p:nvSpPr>
        <p:spPr>
          <a:xfrm>
            <a:off x="3118006" y="1979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67F92F-2DB7-D05A-57B9-40F3167FCDE6}"/>
              </a:ext>
            </a:extLst>
          </p:cNvPr>
          <p:cNvSpPr txBox="1"/>
          <p:nvPr/>
        </p:nvSpPr>
        <p:spPr>
          <a:xfrm>
            <a:off x="3099676" y="2365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7A541-3674-4756-12AF-4C6D1F96601C}"/>
              </a:ext>
            </a:extLst>
          </p:cNvPr>
          <p:cNvSpPr txBox="1"/>
          <p:nvPr/>
        </p:nvSpPr>
        <p:spPr>
          <a:xfrm>
            <a:off x="3118006" y="34845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F9CE89-CFAC-A5B3-D911-42270CFD53B1}"/>
              </a:ext>
            </a:extLst>
          </p:cNvPr>
          <p:cNvSpPr txBox="1"/>
          <p:nvPr/>
        </p:nvSpPr>
        <p:spPr>
          <a:xfrm>
            <a:off x="3118006" y="3840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6AC976BA-7145-0260-FBB7-392CADC01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223" y="4898864"/>
            <a:ext cx="4860032" cy="151903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544BF90-79C4-3AD8-6BD4-D5A5C6AEA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4733"/>
            <a:ext cx="9144000" cy="1572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679CFE-78F6-CBAD-592C-10ED07983BDB}"/>
              </a:ext>
            </a:extLst>
          </p:cNvPr>
          <p:cNvSpPr txBox="1"/>
          <p:nvPr/>
        </p:nvSpPr>
        <p:spPr>
          <a:xfrm>
            <a:off x="702325" y="4893556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0.952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C09070-8D3D-817E-44C1-691DDFB7E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410" y="1414647"/>
            <a:ext cx="3194404" cy="2144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781462-1BC4-3158-7E21-82614BCB7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851" y="2556805"/>
            <a:ext cx="3419872" cy="22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781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C671-DF33-BDDA-7421-D85D0C1A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846A709-A7BB-6D07-A6E8-0E7520705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F0A86-5F25-D47C-3231-A66D0837207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EEC806-EF99-B62C-78BB-AC23A678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241927"/>
            <a:ext cx="2122034" cy="21202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1713DC-67A3-0E39-3373-EA7CB4A5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12" y="2767098"/>
            <a:ext cx="2448272" cy="1371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76EBDD-0FC4-9435-4B25-04C155B3CBBC}"/>
              </a:ext>
            </a:extLst>
          </p:cNvPr>
          <p:cNvSpPr txBox="1"/>
          <p:nvPr/>
        </p:nvSpPr>
        <p:spPr>
          <a:xfrm>
            <a:off x="443770" y="1347531"/>
            <a:ext cx="825646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e2(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e3(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경우는 아래와 같음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크기가 큰 저항의 경우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경우에도 겹침과 같이 가로로 길게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납땜된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모습이므로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구분하기 어려울 수 있음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642D7-54BA-9EBC-BBE8-4DB4AFAC606B}"/>
              </a:ext>
            </a:extLst>
          </p:cNvPr>
          <p:cNvSpPr txBox="1"/>
          <p:nvPr/>
        </p:nvSpPr>
        <p:spPr>
          <a:xfrm>
            <a:off x="3265828" y="4405009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[e2(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F67B25-7EC4-6896-8234-F2925E63A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59" y="4832451"/>
            <a:ext cx="2950081" cy="15001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6589D6-1A08-2B5C-28FA-5F2D74D48697}"/>
              </a:ext>
            </a:extLst>
          </p:cNvPr>
          <p:cNvSpPr txBox="1"/>
          <p:nvPr/>
        </p:nvSpPr>
        <p:spPr>
          <a:xfrm>
            <a:off x="3383867" y="6332577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모습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5096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EA42-8FB4-5F20-3307-433BED4D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4C2EDEE-983C-BCB6-A724-62B9BC4A5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FD266-D5CE-D474-C2CC-7FFA1ECCF1A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F09BF-DF44-6573-FD47-7D36C035E77A}"/>
              </a:ext>
            </a:extLst>
          </p:cNvPr>
          <p:cNvSpPr txBox="1"/>
          <p:nvPr/>
        </p:nvSpPr>
        <p:spPr>
          <a:xfrm>
            <a:off x="443770" y="1347531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불량이 아닌 것을 불량으로 탐지하는 경우 중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불량 시료를 만들던 중 생겼던 미세 스크래치를 탐지하는 경우가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BCBED4-FBED-8B7E-CA8E-0323FBB2356C}"/>
              </a:ext>
            </a:extLst>
          </p:cNvPr>
          <p:cNvSpPr txBox="1"/>
          <p:nvPr/>
        </p:nvSpPr>
        <p:spPr>
          <a:xfrm>
            <a:off x="1879377" y="3906803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15268-718C-3B86-7137-4EEA10F0051C}"/>
              </a:ext>
            </a:extLst>
          </p:cNvPr>
          <p:cNvSpPr txBox="1"/>
          <p:nvPr/>
        </p:nvSpPr>
        <p:spPr>
          <a:xfrm>
            <a:off x="2068835" y="625520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[e1(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03779-CD44-5A53-7188-597503865AAA}"/>
              </a:ext>
            </a:extLst>
          </p:cNvPr>
          <p:cNvSpPr txBox="1"/>
          <p:nvPr/>
        </p:nvSpPr>
        <p:spPr>
          <a:xfrm>
            <a:off x="443769" y="4221088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두번째로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Hall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누락된 부분으로 오인하는 경우와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납땜 부분을 누락된 부분으로 오인하는 경우 등이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207268-A300-46ED-287C-240E0068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87" y="5308753"/>
            <a:ext cx="2555776" cy="907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2BBCDB-A3A0-0E58-693E-02157FDE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37830"/>
            <a:ext cx="2865411" cy="907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5CCB4-00DB-31DF-926F-14C4B7574653}"/>
              </a:ext>
            </a:extLst>
          </p:cNvPr>
          <p:cNvSpPr txBox="1"/>
          <p:nvPr/>
        </p:nvSpPr>
        <p:spPr>
          <a:xfrm>
            <a:off x="6054830" y="624553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14E317-595E-FD49-5D22-FC6882754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5103001"/>
            <a:ext cx="1381485" cy="1142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504A46-547B-59A6-EEB7-F2FA3CB49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19" y="2318920"/>
            <a:ext cx="3094881" cy="15340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87D9D3-E218-AADC-0B0E-55A675C793D6}"/>
              </a:ext>
            </a:extLst>
          </p:cNvPr>
          <p:cNvSpPr txBox="1"/>
          <p:nvPr/>
        </p:nvSpPr>
        <p:spPr>
          <a:xfrm>
            <a:off x="5652120" y="383829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271F462-0CD2-48C0-162D-B4423A988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617" y="2500180"/>
            <a:ext cx="1718386" cy="1223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94687AB-C693-F2F7-1ED1-AA7F97E3F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5113" y="2202214"/>
            <a:ext cx="1822326" cy="16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766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33CA-6090-6BE5-09C1-990D5265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4765F4C7-EFED-ACE5-B618-F318C50B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2" y="1363211"/>
            <a:ext cx="3855010" cy="339918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79087BEA-BFE6-6A25-D4CD-CDD26D4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E56F5-5710-A9CE-109F-741EFA55D3F8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4DD6-8981-4420-3214-1C4520CBA51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186D0-D3F8-3C99-91CE-DEC14D5715A9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0.2H (12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0.921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C243-E2C9-CF2B-4396-A100A4230ED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76EE4-0A11-0E92-57E0-1F4824AF0CD8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C5320-5BA1-C302-DE9A-E86E4C9F04AC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3783A-ED42-82BF-1C09-92A9E30E8B02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105B2-E42E-E7BE-BC7F-C9059AE9ED89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FD6F5-8E41-4D4F-2812-84F163B02FE9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7D503-04F0-7F97-587B-F0107D08C321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2E840-EFD0-9C82-4699-24F00A162021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03A5C-7DDC-DEFA-4C01-38701D3772B5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A8C73-D32F-9686-F6E7-065A127297A0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45CA6-9C60-B957-F652-FA5E52B6B966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0.08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A914E-EFDC-24BF-09BC-C6229E47CADD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8A34A-06C6-3C14-7161-3A56E7E2A852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66F0C-0E08-4AF6-E882-8DEB24C8F889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B9DE8A-2BE3-C79E-3785-8B3FBE6A69A0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829F6-B050-B5DC-5906-19298A250ACD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DD2DD-5E8C-62D9-C1AA-D26E853A14B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916D74-EF88-5827-9505-9578B1BFEA9C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4216B-7E58-BD0F-6C32-1E3D37B8011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B59A-C25B-0556-1EE8-C6BCBBB091FD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65338-9FDA-083B-BA05-A7637785F3C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4640F3-B1AF-4EBA-2843-D05123D1F74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00E75-1B7B-BC9E-E344-F0C97885B516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0D5A8D-D9BD-45FD-DD2D-FD8A6DCF0AC0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16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3A6D73-A35E-C4C8-32B0-7B59F93CF7DC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EE201-604B-4C54-D2EA-210B5F7F7673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190B40-7A78-077E-9A89-B8D4A39F08FB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13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0B0F5-205A-35B5-80B7-BEB18EB98108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B0FBC-F1DE-9350-E15C-60602150A410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76A89-19A5-8365-5916-082ECFBB8B0D}"/>
              </a:ext>
            </a:extLst>
          </p:cNvPr>
          <p:cNvSpPr txBox="1"/>
          <p:nvPr/>
        </p:nvSpPr>
        <p:spPr>
          <a:xfrm>
            <a:off x="862088" y="22768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DFE4B-6359-AB08-3477-EB37DDEAC629}"/>
              </a:ext>
            </a:extLst>
          </p:cNvPr>
          <p:cNvSpPr txBox="1"/>
          <p:nvPr/>
        </p:nvSpPr>
        <p:spPr>
          <a:xfrm>
            <a:off x="1959165" y="34122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92484-D79E-7E0B-27B4-7017BA6CA994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15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18AC4-01C0-2411-8577-BD190B87D978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7F39D9-AC92-9F90-01CE-29DF4C433A4A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17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315A51-5ACC-9492-DBCE-6FC83E078D59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83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E5DDE0-FC20-A781-8064-96179A5016B5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3BD55B9-4014-DF1D-489D-32A093C9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107" y="4737915"/>
            <a:ext cx="5062939" cy="1572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6CD0F0B-814E-A6D1-773A-FE9A9278C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3881"/>
            <a:ext cx="9144000" cy="1284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241061-9678-910D-D718-DE20C3618661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5672AA-5C2C-1487-3714-B7A223FDE9B9}"/>
              </a:ext>
            </a:extLst>
          </p:cNvPr>
          <p:cNvSpPr txBox="1"/>
          <p:nvPr/>
        </p:nvSpPr>
        <p:spPr>
          <a:xfrm>
            <a:off x="436285" y="18193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C843098-3448-8EA0-C5FD-747FC2992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453" y="1424671"/>
            <a:ext cx="3491880" cy="232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82C569-0B11-988A-9179-55C24860B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358" y="2378661"/>
            <a:ext cx="3368138" cy="22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81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5FC7-FDF2-533F-FAD8-E0191BA8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FC6609-BFB9-3E29-8FEF-FCC8C938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7" y="1351273"/>
            <a:ext cx="3845127" cy="3389544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CC95F7-9AD5-0731-4998-0FA50BA3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7E8DE-1A4F-2E23-68E3-9F71EEC7BC4C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0932-FD06-1A02-8472-47F58EEA4DD4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CB10D-F50B-EF9D-D16D-14A859AEA4FF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0.6H (36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0.936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0254-4C4F-703B-F7E9-5B67E681943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70AADE-7ED2-739E-F7D3-4B33DC10A34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09156-D073-369E-CC13-C4439261BB52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272FA-9FB6-F985-0C78-35FF03324E89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1914B-04CD-FF20-D86F-5EE5B9CD1CC0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6C8DE-B82E-91FE-DE87-8C076EBDE673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022C4-EF41-BD2F-6D88-FCC5D433641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8838E-0FCD-108C-99DD-C42FE97A93CB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4EACE-75A2-23AE-17E0-27F09385C17F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9F451-BAE0-0F40-4419-B3FF9F93691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48FD8-3DF7-266B-7FAA-164847B56ADF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083E8-2DE3-51B9-E98C-6873634727C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CAFE4-7F74-B4D6-012B-B301198A8046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A210D-B765-CCA6-82B4-182ACCD3A773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25409-F30E-C8C6-5017-4C61E4EA7E7D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6CE4A-7E62-9356-B6C3-D2FAD032D4A5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B456-DF30-8FFC-8C3D-A314749E3C1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0DCA4-CB8B-8312-131D-13DB0451055D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821A6-8504-C8FC-2481-E2CFE68CB6D8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71FD9-4C05-894C-1808-84A3A908B9FB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D38C92-2E6C-84BF-2AD6-9FB47F6CFD4C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8877E-A3D2-D6BC-9830-84EF081B27CF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64BC9-A8CE-EB67-BF7C-A582EF91F9F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F3DDD-21D3-FCFC-0171-870147664F2F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EEAD2B-AD72-7690-4392-8CD1722A05AC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FF6B4-FA0F-B186-872F-9D084CA8634A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D7AE4-76BD-F6F8-BFD9-0606F0119773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BDC32-59AF-6DEB-B98F-6267F551A6C4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44C73-5552-66C5-0788-55A7C652BDCB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8D2CBB-CA29-03F4-88F1-8AC4F1D9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741" y="4976374"/>
            <a:ext cx="5076056" cy="158798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09D3B82-6E2B-74E9-78FC-31E6C255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93137"/>
            <a:ext cx="9144000" cy="13330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F3E634-58DC-4909-E2C8-3B4C21B10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778" y="1432440"/>
            <a:ext cx="3748109" cy="2484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9F1762-BA08-D9A9-76AE-0DABBC587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4" y="2247755"/>
            <a:ext cx="3691756" cy="244981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50AB7AE-9077-D83E-7F6D-392CE3AFF056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9586C6-21EF-967B-5BD2-75AAAF4A5746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F4F8E9-882A-EB78-0941-B64254A6AF38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C67E1D-6250-38E6-9387-7B2B40618A1F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19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C031C8-6518-E84A-029D-C94F7CA016A9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8BEA79-5AA1-55F0-E624-E1094FC4F2F1}"/>
              </a:ext>
            </a:extLst>
          </p:cNvPr>
          <p:cNvSpPr txBox="1"/>
          <p:nvPr/>
        </p:nvSpPr>
        <p:spPr>
          <a:xfrm>
            <a:off x="862088" y="22768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1CE9F5-9EFB-2667-51FD-715A9F7F9DFC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50C303-8F5A-05DB-0266-61E3A71804C9}"/>
              </a:ext>
            </a:extLst>
          </p:cNvPr>
          <p:cNvSpPr txBox="1"/>
          <p:nvPr/>
        </p:nvSpPr>
        <p:spPr>
          <a:xfrm>
            <a:off x="1282476" y="14352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094432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B5C-2018-08E5-C471-7A680F68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3CB816-3047-361E-A787-EE890762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3" y="1334514"/>
            <a:ext cx="3810718" cy="340604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BD48D627-1CD8-A48B-B1E3-9CFE21C77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0435-2CD9-B660-2882-FB1971DF2646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3C70B-A308-E466-CED1-F58D04A6A59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71B-CE0B-0882-AF0E-5484B487255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2.4H (2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0.925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5A6F-FF9F-DDF7-72C6-356917E199D4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A3AF27-D256-B05E-C6EF-DCC74AB2A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416" y="4751894"/>
            <a:ext cx="5004048" cy="154736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874737D-B865-45A9-159F-BF0F79C74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26" y="841409"/>
            <a:ext cx="9144000" cy="143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8AA34-2C3D-C62C-E827-55B53A2299F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FA109-DEE1-48CC-FA96-06A60E115604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5B5A5-02EB-1EE5-1006-25BE557A32DA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A0CDE2-96F3-0D85-3202-27882C2BA5AF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D72B8-4FB0-58A0-773D-541FF02FE2FF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FBA1B9-1D10-A7AD-C9C2-EF43BB278C0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14C7A2-36F1-7982-5DC0-6DC468CDF264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ECC025-D65A-6B04-3083-0821C697296B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BA15B1-9E0E-250D-6435-10BB850D6B5F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F13C3E-D2D4-F95C-255B-85B1579C97BD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6AA292-2791-23FF-5559-07016E9A622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5E09F5-89CF-76C3-749E-57930C85E84C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3DAE3-C891-D393-446C-B5937B6B2D15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7A7256-F76A-1D53-9C4E-E014BAFE1E94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389BA4-9BDE-59C0-C32C-18240B0CD39D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AB6D3D-8E95-E87E-E4B5-2650A98B49E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4F1268-D222-2AFF-B713-B13BEE136B16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770846-EB51-E99D-CA8E-CF3E29297E4B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D4864E-265B-4356-6C8D-C75E2B023DA4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AA2BE0-5939-6C3E-B904-EDF91213C7C2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D66183-4ECF-B263-4F39-283AC5A2DEF6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E2F9F9-4834-D281-54E4-7EB0C5B0BAD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7AA792-936C-5F4B-7E10-5E88E16F5521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04FA5C-B355-3409-80EA-384993A9A27A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584960-BEF1-76AA-BD3C-BA8AB54D92D5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3EB8F0-30ED-06BB-DFC1-31ACB434BF7E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2300BB-B9E5-D305-EEA8-94D45D514D59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2EC6FC-B14B-2E46-1D1F-022B9B0520B7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DA534D-F0EA-CA87-7F35-126EB40D6095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E04322-44E5-2DCB-7136-A2BFD656D7B8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52A83F-F26C-4667-CBEE-13ED59150B26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27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56F56C-0FD4-3929-94C4-C397031C4FA2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5116EB-E974-CDE5-D175-57A1BD3A0350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E54AE1-3B5B-7F54-F439-50214776A816}"/>
              </a:ext>
            </a:extLst>
          </p:cNvPr>
          <p:cNvSpPr txBox="1"/>
          <p:nvPr/>
        </p:nvSpPr>
        <p:spPr>
          <a:xfrm>
            <a:off x="843257" y="22267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13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601C45-58DB-CC2E-E89B-92332E72A7F0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02827E-4AB5-F49F-12C8-E258E1C87002}"/>
              </a:ext>
            </a:extLst>
          </p:cNvPr>
          <p:cNvSpPr txBox="1"/>
          <p:nvPr/>
        </p:nvSpPr>
        <p:spPr>
          <a:xfrm>
            <a:off x="457936" y="22287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C64C51C-BFB5-FFCC-2730-C4622A16E1CA}"/>
              </a:ext>
            </a:extLst>
          </p:cNvPr>
          <p:cNvSpPr txBox="1"/>
          <p:nvPr/>
        </p:nvSpPr>
        <p:spPr>
          <a:xfrm>
            <a:off x="1999641" y="33878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C18E77B-AB4E-1299-F090-6A470010AD4D}"/>
              </a:ext>
            </a:extLst>
          </p:cNvPr>
          <p:cNvSpPr txBox="1"/>
          <p:nvPr/>
        </p:nvSpPr>
        <p:spPr>
          <a:xfrm>
            <a:off x="1205094" y="3384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6C4B9A-CC51-BF56-0476-3017B02FD6B3}"/>
              </a:ext>
            </a:extLst>
          </p:cNvPr>
          <p:cNvSpPr txBox="1"/>
          <p:nvPr/>
        </p:nvSpPr>
        <p:spPr>
          <a:xfrm>
            <a:off x="3116811" y="26121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C818CBAC-A099-742C-FA53-E19572A8E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166" y="1334514"/>
            <a:ext cx="3380554" cy="224966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253C387D-635B-61D9-840D-CDE437331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5486" y="2269581"/>
            <a:ext cx="3563888" cy="238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079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05D8-FDFC-C222-AF0C-A98AE2CF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E6318FB-8273-073A-CDF1-89AD7D8E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9" y="1362284"/>
            <a:ext cx="3825899" cy="3362859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E6C810A6-3200-A0EA-DD89-AF39A10C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3BC6-250F-D548-F949-FB86E23BFC4F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1C15-08E8-B468-9C64-54ADA6F7407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2FF52-A34C-6763-A351-505469EB0BE6}"/>
              </a:ext>
            </a:extLst>
          </p:cNvPr>
          <p:cNvSpPr txBox="1"/>
          <p:nvPr/>
        </p:nvSpPr>
        <p:spPr>
          <a:xfrm>
            <a:off x="556394" y="486029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9.8H (9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0.900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0.953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3E700-1E34-1C66-E4C9-932020A70D26}"/>
              </a:ext>
            </a:extLst>
          </p:cNvPr>
          <p:cNvSpPr txBox="1"/>
          <p:nvPr/>
        </p:nvSpPr>
        <p:spPr>
          <a:xfrm>
            <a:off x="828633" y="466469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A479B6-4828-3AA1-E9A9-C0932D7B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4740597"/>
            <a:ext cx="5110470" cy="15785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7EFAA4-A5CA-1178-C573-85A348F1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399"/>
            <a:ext cx="9144000" cy="161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DBC95-1864-F9E7-44A0-6985DA26CD80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5026A-E13F-F993-327C-C75B5496519E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CF7C7-4463-CE46-64EB-40615958241D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AF4166-D496-D0E2-C507-12B4C026592F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94C6EB-E725-F7CE-A31B-46B4A35D3680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D6B2C4-9575-6720-D6A7-190A3EFC5E4E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A62BF0-C1C6-71E5-C857-31FCCD026C47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F43EB-ABF3-BDB4-3151-2EEA0C63AC3B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0.09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47D83-9BD6-34FF-1F6D-03AF924CB8B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3E1785-BFAB-9728-6123-C04A98CBE368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2CE2B6-4813-4A74-D1B1-B6F9C31C0991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C2B3A-823F-F586-9C81-864125EEA8CE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02628-0F9B-94AB-D01C-8830E20B3D50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0.07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454BD-EE5A-3458-22D5-24BFD469F9F5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871F9C-1E20-ADC8-D1B3-093F73F3A82C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CADCBD-F549-0E51-A7AA-BD9F764D390B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C327E5-3813-1D31-2B43-289BC0CDA974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CA1238-848D-9CB1-9924-6BB193DEBB49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594DF-F150-C2B9-246A-A43099B3E7FC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1BCE44-D6F1-EC74-606E-7FFFA85CD25A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E3983D-8AB4-13C1-F524-0148645FF555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96F653-056A-A213-7A03-10C7E70A0B99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85800C-B556-669E-E0CC-B2FBC2887382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23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881239-4ECA-F494-AAF8-8BCDE032743B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AB1455-0684-4B4D-7889-752C18F5AFDF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2CBB61-10AD-919D-5134-9794C0973040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15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6F02B8-EC1F-05E7-0CE2-E641D2F7A5CC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FEE33C-F99D-C786-896F-D07628E3E666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5CE12D-FF5E-1D99-509C-1E5BFC24762A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FCAF09-4976-D1EE-40BD-38DD867FC34D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52A714-A04D-86FB-EF23-4790B8ED72D0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719FE1-6197-CE81-A5BB-016CE952BFDC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52BBE3-C16E-7795-3F86-E058F159E3E6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F33471-1FDD-00FB-08FB-9324F7FACFB4}"/>
              </a:ext>
            </a:extLst>
          </p:cNvPr>
          <p:cNvSpPr txBox="1"/>
          <p:nvPr/>
        </p:nvSpPr>
        <p:spPr>
          <a:xfrm>
            <a:off x="843257" y="22267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B161A7-9314-9039-B9F3-1FADBE413F32}"/>
              </a:ext>
            </a:extLst>
          </p:cNvPr>
          <p:cNvSpPr txBox="1"/>
          <p:nvPr/>
        </p:nvSpPr>
        <p:spPr>
          <a:xfrm>
            <a:off x="1208122" y="3783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9194ECB-E3CB-1C3A-E766-E2FF092CC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425" y="1408344"/>
            <a:ext cx="3408608" cy="223668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D240CFE8-A376-EEA8-FBAB-DA6F076A9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054" y="2452567"/>
            <a:ext cx="3325831" cy="21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49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4E-AAB6-D12C-9B11-A9510A91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12C354-53B4-5059-77BD-2DD1BA8A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9" y="1461244"/>
            <a:ext cx="3801649" cy="3386970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417EC73-C3A5-2017-9208-8CD7CA67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2FBE2-54E2-8EFF-A132-7E768E4452F7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B7C1B-3E3A-C89F-54D5-E71AEFD6BF43}"/>
              </a:ext>
            </a:extLst>
          </p:cNvPr>
          <p:cNvSpPr txBox="1"/>
          <p:nvPr/>
        </p:nvSpPr>
        <p:spPr>
          <a:xfrm>
            <a:off x="1835696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EDF1-AF0A-6EFF-95BA-DA2671AC302B}"/>
              </a:ext>
            </a:extLst>
          </p:cNvPr>
          <p:cNvSpPr txBox="1"/>
          <p:nvPr/>
        </p:nvSpPr>
        <p:spPr>
          <a:xfrm>
            <a:off x="902179" y="4759755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BA528E-568F-36CD-833E-0BC0876E2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33" y="4816464"/>
            <a:ext cx="5039829" cy="155833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86F6310-3FD6-1C28-49EC-B06FF291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238"/>
            <a:ext cx="9144000" cy="161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14A9C-B74D-A181-B3DD-0EFC8A48BE62}"/>
              </a:ext>
            </a:extLst>
          </p:cNvPr>
          <p:cNvSpPr txBox="1"/>
          <p:nvPr/>
        </p:nvSpPr>
        <p:spPr>
          <a:xfrm>
            <a:off x="422258" y="177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4639B-3465-E40C-C068-970B9B2955B8}"/>
              </a:ext>
            </a:extLst>
          </p:cNvPr>
          <p:cNvSpPr txBox="1"/>
          <p:nvPr/>
        </p:nvSpPr>
        <p:spPr>
          <a:xfrm>
            <a:off x="818079" y="21730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65E9B-7938-3760-1D84-43BDABC31459}"/>
              </a:ext>
            </a:extLst>
          </p:cNvPr>
          <p:cNvSpPr txBox="1"/>
          <p:nvPr/>
        </p:nvSpPr>
        <p:spPr>
          <a:xfrm>
            <a:off x="1214346" y="25683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78E70-4CDF-1B5C-6A3D-F7E804EEEF9C}"/>
              </a:ext>
            </a:extLst>
          </p:cNvPr>
          <p:cNvSpPr txBox="1"/>
          <p:nvPr/>
        </p:nvSpPr>
        <p:spPr>
          <a:xfrm>
            <a:off x="1610167" y="2926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8D183-6B48-BC62-A1AD-23DF044DE512}"/>
              </a:ext>
            </a:extLst>
          </p:cNvPr>
          <p:cNvSpPr txBox="1"/>
          <p:nvPr/>
        </p:nvSpPr>
        <p:spPr>
          <a:xfrm>
            <a:off x="1970207" y="33217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5E2AC-7CBF-4DDE-43EE-687CCD10BE85}"/>
              </a:ext>
            </a:extLst>
          </p:cNvPr>
          <p:cNvSpPr txBox="1"/>
          <p:nvPr/>
        </p:nvSpPr>
        <p:spPr>
          <a:xfrm>
            <a:off x="2330754" y="37043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03F728-F8A9-B65D-CE6A-5DE22DEA47EA}"/>
              </a:ext>
            </a:extLst>
          </p:cNvPr>
          <p:cNvSpPr txBox="1"/>
          <p:nvPr/>
        </p:nvSpPr>
        <p:spPr>
          <a:xfrm>
            <a:off x="2719431" y="40225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17F195-2809-EDC3-409F-62DBF987349A}"/>
              </a:ext>
            </a:extLst>
          </p:cNvPr>
          <p:cNvSpPr txBox="1"/>
          <p:nvPr/>
        </p:nvSpPr>
        <p:spPr>
          <a:xfrm>
            <a:off x="377838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2357A9-A389-4CB1-086D-8D850E18C1DA}"/>
              </a:ext>
            </a:extLst>
          </p:cNvPr>
          <p:cNvSpPr txBox="1"/>
          <p:nvPr/>
        </p:nvSpPr>
        <p:spPr>
          <a:xfrm>
            <a:off x="785131" y="44313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3CC1C7-96A3-04CD-0018-6CB3C39C2281}"/>
              </a:ext>
            </a:extLst>
          </p:cNvPr>
          <p:cNvSpPr txBox="1"/>
          <p:nvPr/>
        </p:nvSpPr>
        <p:spPr>
          <a:xfrm>
            <a:off x="1189875" y="44392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E6090B-8F40-F021-B075-1E3DA2C425C1}"/>
              </a:ext>
            </a:extLst>
          </p:cNvPr>
          <p:cNvSpPr txBox="1"/>
          <p:nvPr/>
        </p:nvSpPr>
        <p:spPr>
          <a:xfrm>
            <a:off x="1945519" y="44361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6DDD7E-3233-3722-6D34-5D9230C37C97}"/>
              </a:ext>
            </a:extLst>
          </p:cNvPr>
          <p:cNvSpPr txBox="1"/>
          <p:nvPr/>
        </p:nvSpPr>
        <p:spPr>
          <a:xfrm>
            <a:off x="2359330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DC0CDC-21A0-916C-3788-70D0EFD9FE2D}"/>
              </a:ext>
            </a:extLst>
          </p:cNvPr>
          <p:cNvSpPr txBox="1"/>
          <p:nvPr/>
        </p:nvSpPr>
        <p:spPr>
          <a:xfrm>
            <a:off x="2755658" y="44300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0F05B9-89D7-7E06-5558-EF9A4C9E41BE}"/>
              </a:ext>
            </a:extLst>
          </p:cNvPr>
          <p:cNvSpPr txBox="1"/>
          <p:nvPr/>
        </p:nvSpPr>
        <p:spPr>
          <a:xfrm>
            <a:off x="431763" y="15775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482423-9CB4-81B6-D040-A5558C25DF1D}"/>
              </a:ext>
            </a:extLst>
          </p:cNvPr>
          <p:cNvSpPr txBox="1"/>
          <p:nvPr/>
        </p:nvSpPr>
        <p:spPr>
          <a:xfrm>
            <a:off x="818079" y="19728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3708F-2080-5B77-0076-19FC2864C0F9}"/>
              </a:ext>
            </a:extLst>
          </p:cNvPr>
          <p:cNvSpPr txBox="1"/>
          <p:nvPr/>
        </p:nvSpPr>
        <p:spPr>
          <a:xfrm>
            <a:off x="1214346" y="23681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239E0E-2AD6-E715-39FE-1949433D8EA7}"/>
              </a:ext>
            </a:extLst>
          </p:cNvPr>
          <p:cNvSpPr txBox="1"/>
          <p:nvPr/>
        </p:nvSpPr>
        <p:spPr>
          <a:xfrm>
            <a:off x="1610167" y="2726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A0934C-605A-0B40-FBF3-033A6EBD523D}"/>
              </a:ext>
            </a:extLst>
          </p:cNvPr>
          <p:cNvSpPr txBox="1"/>
          <p:nvPr/>
        </p:nvSpPr>
        <p:spPr>
          <a:xfrm>
            <a:off x="1970207" y="31214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F5D701-0ABB-236E-1251-716DF039738C}"/>
              </a:ext>
            </a:extLst>
          </p:cNvPr>
          <p:cNvSpPr txBox="1"/>
          <p:nvPr/>
        </p:nvSpPr>
        <p:spPr>
          <a:xfrm>
            <a:off x="2330754" y="35041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90A953-5B46-654E-0023-675D356C9E8F}"/>
              </a:ext>
            </a:extLst>
          </p:cNvPr>
          <p:cNvSpPr txBox="1"/>
          <p:nvPr/>
        </p:nvSpPr>
        <p:spPr>
          <a:xfrm>
            <a:off x="2726575" y="3865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48DB98-A6C5-B90A-516D-C8A6EF395DE6}"/>
              </a:ext>
            </a:extLst>
          </p:cNvPr>
          <p:cNvSpPr txBox="1"/>
          <p:nvPr/>
        </p:nvSpPr>
        <p:spPr>
          <a:xfrm>
            <a:off x="356406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187C45-0F57-BCA3-DB05-9E58BCEB9E0B}"/>
              </a:ext>
            </a:extLst>
          </p:cNvPr>
          <p:cNvSpPr txBox="1"/>
          <p:nvPr/>
        </p:nvSpPr>
        <p:spPr>
          <a:xfrm>
            <a:off x="791803" y="42524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5F08A8-22F9-3F42-7B43-1D7BFD7FCEF5}"/>
              </a:ext>
            </a:extLst>
          </p:cNvPr>
          <p:cNvSpPr txBox="1"/>
          <p:nvPr/>
        </p:nvSpPr>
        <p:spPr>
          <a:xfrm>
            <a:off x="1147011" y="42551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10CC62-6530-25F1-A0C9-AD356D773A93}"/>
              </a:ext>
            </a:extLst>
          </p:cNvPr>
          <p:cNvSpPr txBox="1"/>
          <p:nvPr/>
        </p:nvSpPr>
        <p:spPr>
          <a:xfrm>
            <a:off x="1924087" y="4266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F074FE-2470-E91A-8F7A-BE83FCFB89DA}"/>
              </a:ext>
            </a:extLst>
          </p:cNvPr>
          <p:cNvSpPr txBox="1"/>
          <p:nvPr/>
        </p:nvSpPr>
        <p:spPr>
          <a:xfrm>
            <a:off x="2270006" y="42649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BAAD1E-61D8-63CE-39EF-8A09DF31D686}"/>
              </a:ext>
            </a:extLst>
          </p:cNvPr>
          <p:cNvSpPr txBox="1"/>
          <p:nvPr/>
        </p:nvSpPr>
        <p:spPr>
          <a:xfrm>
            <a:off x="2666334" y="42654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DCEC52-1726-2AE5-BF31-CE9B7F5E8891}"/>
              </a:ext>
            </a:extLst>
          </p:cNvPr>
          <p:cNvSpPr txBox="1"/>
          <p:nvPr/>
        </p:nvSpPr>
        <p:spPr>
          <a:xfrm>
            <a:off x="1565809" y="44347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BFEEA5-B507-712D-69C7-52ACAA9EA908}"/>
              </a:ext>
            </a:extLst>
          </p:cNvPr>
          <p:cNvSpPr txBox="1"/>
          <p:nvPr/>
        </p:nvSpPr>
        <p:spPr>
          <a:xfrm>
            <a:off x="1522945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3630F6-76C9-8F91-99D8-021E8DC8C532}"/>
              </a:ext>
            </a:extLst>
          </p:cNvPr>
          <p:cNvSpPr txBox="1"/>
          <p:nvPr/>
        </p:nvSpPr>
        <p:spPr>
          <a:xfrm>
            <a:off x="1189875" y="19713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1735E7-E194-2585-241D-1106529EAC73}"/>
              </a:ext>
            </a:extLst>
          </p:cNvPr>
          <p:cNvSpPr txBox="1"/>
          <p:nvPr/>
        </p:nvSpPr>
        <p:spPr>
          <a:xfrm>
            <a:off x="1946465" y="35016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1531E4-B8E9-ECCA-7F9E-F1A5976E43A4}"/>
              </a:ext>
            </a:extLst>
          </p:cNvPr>
          <p:cNvSpPr txBox="1"/>
          <p:nvPr/>
        </p:nvSpPr>
        <p:spPr>
          <a:xfrm>
            <a:off x="898134" y="352150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2077DC-C670-AE13-3781-54BA41A58F04}"/>
              </a:ext>
            </a:extLst>
          </p:cNvPr>
          <p:cNvSpPr txBox="1"/>
          <p:nvPr/>
        </p:nvSpPr>
        <p:spPr>
          <a:xfrm>
            <a:off x="3118006" y="159326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D04DCD-77E6-84D7-5E5D-4C9A988A18E8}"/>
              </a:ext>
            </a:extLst>
          </p:cNvPr>
          <p:cNvSpPr txBox="1"/>
          <p:nvPr/>
        </p:nvSpPr>
        <p:spPr>
          <a:xfrm>
            <a:off x="3118006" y="1979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6A0EF7B-5530-30B2-0897-EA2DC5628CA6}"/>
              </a:ext>
            </a:extLst>
          </p:cNvPr>
          <p:cNvSpPr txBox="1"/>
          <p:nvPr/>
        </p:nvSpPr>
        <p:spPr>
          <a:xfrm>
            <a:off x="3118006" y="34845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90</a:t>
            </a:r>
            <a:endParaRPr lang="ko-KR" altLang="en-US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128E359-0C2D-0533-E2EA-97680BFA3575}"/>
              </a:ext>
            </a:extLst>
          </p:cNvPr>
          <p:cNvSpPr txBox="1"/>
          <p:nvPr/>
        </p:nvSpPr>
        <p:spPr>
          <a:xfrm>
            <a:off x="2755658" y="19798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17097DB-A96D-7468-FFF6-C71046D2073F}"/>
              </a:ext>
            </a:extLst>
          </p:cNvPr>
          <p:cNvSpPr txBox="1"/>
          <p:nvPr/>
        </p:nvSpPr>
        <p:spPr>
          <a:xfrm>
            <a:off x="555232" y="4932468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8.8H (8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0.978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0.915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35D846CC-BEB0-ED71-088A-5968050D9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344" y="1362982"/>
            <a:ext cx="3372144" cy="22585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3C0BA63-BFCD-8466-1511-1FB2FCFAD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856" y="2484977"/>
            <a:ext cx="3372144" cy="225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7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AB84-87C3-4293-5923-0C2E9B9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282225C-95D5-CD7D-4208-BF35432F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3D702-E330-6312-8348-DCBE88DE59B8}"/>
              </a:ext>
            </a:extLst>
          </p:cNvPr>
          <p:cNvSpPr txBox="1"/>
          <p:nvPr/>
        </p:nvSpPr>
        <p:spPr>
          <a:xfrm>
            <a:off x="215739" y="908720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수집 시스템 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PCB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촬영하고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해당 이미지를 실시간으로 서버에 저장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683D95A-E9D8-BF9A-377D-1FC3C0CD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46" y="2361922"/>
            <a:ext cx="5472708" cy="3806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4750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B2CE-784C-4DD1-D8A8-E52929DA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83AE234-C7BB-7EB4-9A7E-71067DC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91A4A-9E1E-782D-C98C-48546F44B647}"/>
              </a:ext>
            </a:extLst>
          </p:cNvPr>
          <p:cNvSpPr txBox="1"/>
          <p:nvPr/>
        </p:nvSpPr>
        <p:spPr>
          <a:xfrm>
            <a:off x="215739" y="942095"/>
            <a:ext cx="8856984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비교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재현률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mAP@50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F709562-89DF-83B4-DAB4-C0B552E12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242043"/>
              </p:ext>
            </p:extLst>
          </p:nvPr>
        </p:nvGraphicFramePr>
        <p:xfrm>
          <a:off x="1547887" y="4377816"/>
          <a:ext cx="6192688" cy="248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2AF852F-6BC9-BA19-0F92-A52E396C1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331187"/>
              </p:ext>
            </p:extLst>
          </p:nvPr>
        </p:nvGraphicFramePr>
        <p:xfrm>
          <a:off x="1691680" y="1822235"/>
          <a:ext cx="6192688" cy="235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482966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C293-C517-C80B-71EF-EF968EA1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4E6A3F-ED07-0947-C0DF-DDDA9ADE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1832728"/>
            <a:ext cx="7524328" cy="3738096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8495060C-ACE4-25E5-CEBB-43A515B49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BA26-B856-77B9-5ED8-1E80A0B98560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모델별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검출 현황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오차 행렬 기준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EAF5C-068C-E906-D309-BD431CC2E120}"/>
              </a:ext>
            </a:extLst>
          </p:cNvPr>
          <p:cNvSpPr/>
          <p:nvPr/>
        </p:nvSpPr>
        <p:spPr>
          <a:xfrm>
            <a:off x="755576" y="5035177"/>
            <a:ext cx="7578588" cy="54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CB988-AE59-28A6-70D4-911AC770D15B}"/>
              </a:ext>
            </a:extLst>
          </p:cNvPr>
          <p:cNvSpPr txBox="1"/>
          <p:nvPr/>
        </p:nvSpPr>
        <p:spPr>
          <a:xfrm>
            <a:off x="467544" y="5517232"/>
            <a:ext cx="798165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불량을 가장 많이 탐지한 모델은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중 성능이 가장 좋은 모델은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 이 둘의 차이는 크지 않음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 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초경량 모델이므로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가성비를 높이기 위해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동일한 수준으로 높이고자 함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4A7A0-3D9C-67C6-585C-78B703E3E120}"/>
              </a:ext>
            </a:extLst>
          </p:cNvPr>
          <p:cNvSpPr/>
          <p:nvPr/>
        </p:nvSpPr>
        <p:spPr>
          <a:xfrm>
            <a:off x="762300" y="2850245"/>
            <a:ext cx="7578588" cy="54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FE488-CF68-A864-22A1-3B0E0569E636}"/>
              </a:ext>
            </a:extLst>
          </p:cNvPr>
          <p:cNvSpPr txBox="1"/>
          <p:nvPr/>
        </p:nvSpPr>
        <p:spPr>
          <a:xfrm>
            <a:off x="8292978" y="2990082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95.7%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C7577-E3F3-71E6-7BB8-67BD38A099C9}"/>
              </a:ext>
            </a:extLst>
          </p:cNvPr>
          <p:cNvSpPr txBox="1"/>
          <p:nvPr/>
        </p:nvSpPr>
        <p:spPr>
          <a:xfrm>
            <a:off x="8352998" y="5181320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96.4%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1813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39570-1638-F83C-DBA6-5D0ECDFEC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272C3249-4CB0-7F33-AED2-79E8C4733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0A618-7D05-E7F2-5106-BC88AFD81930}"/>
              </a:ext>
            </a:extLst>
          </p:cNvPr>
          <p:cNvSpPr txBox="1"/>
          <p:nvPr/>
        </p:nvSpPr>
        <p:spPr>
          <a:xfrm>
            <a:off x="215739" y="942095"/>
            <a:ext cx="8856984" cy="5307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YOLOv11-N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개선하기 위해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파라미터 튜닝을 진행함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증강에 관련된 파라미터들을 변경하였음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앞서 불량 학습 시 촬영했던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장의 이미지 중 불량이 잘 보이는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장만 사용하는 경우가 있었으므로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회전 및 반전에 관련된 데이터 증강 파라미터를 변경하여 성능 개선을 확인하고자 함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파라미터들은 아래와 같이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각도 및 이미지 반전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대칭 확률을 지정함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두개를 고정한 상태로 하나씩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1.0(180)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0.1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(22.5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간격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변경하며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탐지 성능이 가장 좋은 파라미터를 찾아봄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8450ED-2D02-35BD-BF78-388E3851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" y="3356992"/>
            <a:ext cx="9144000" cy="20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0031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5F5A6-6B8B-E31A-DBB5-4F39BBB9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9F21B0D-4E0A-ABAB-A815-C83FEF45A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F5C9-6110-16A0-42E0-996D269195B0}"/>
              </a:ext>
            </a:extLst>
          </p:cNvPr>
          <p:cNvSpPr txBox="1"/>
          <p:nvPr/>
        </p:nvSpPr>
        <p:spPr>
          <a:xfrm>
            <a:off x="215739" y="942095"/>
            <a:ext cx="8856984" cy="16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결과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180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가장 좋은 성능을 보였음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파라미터로 변경하여 성능을 확인해보았으며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외 두 번째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세 번째 성능이 좋았던 파라미터로도 확인해 보았음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9FCCCB-36EE-CC18-4652-C831C8CD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59" y="2636912"/>
            <a:ext cx="3958546" cy="25748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32DF5E-BF79-4F94-3729-42F02A965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231" y="2132856"/>
            <a:ext cx="3882961" cy="23218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DCAAF0-9904-15E4-60C9-EBF4DCEC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660" y="4510122"/>
            <a:ext cx="3865532" cy="20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447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FC2F-A265-30DB-5E6F-41954F0FC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B4E4CF7-B9C6-A629-EFCB-0AFCF4524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DF96-B5CA-CE6A-E6C2-1E93CC13491C}"/>
              </a:ext>
            </a:extLst>
          </p:cNvPr>
          <p:cNvSpPr txBox="1"/>
          <p:nvPr/>
        </p:nvSpPr>
        <p:spPr>
          <a:xfrm>
            <a:off x="215739" y="942095"/>
            <a:ext cx="8856984" cy="16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결과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180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가장 좋은 성능을 보였음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파라미터로 변경하여 성능을 확인해보았으며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외 두 번째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세 번째 성능이 좋았던 파라미터로도 확인하기 위해 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조합을 만들어 성능을 확인함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6E669D-654E-F169-B720-634A75BF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36" y="2556448"/>
            <a:ext cx="5472608" cy="41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4895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5AB6E-4228-E509-E794-E08981549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15BFC9CC-6B71-B0D9-4B38-56218E8C7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224BB-A6AF-5184-7302-40D0AC661B6C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180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조합으로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성능을 확인하였음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4AE7025-CA7A-6EAE-7B27-70F3F790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89" y="1888490"/>
            <a:ext cx="3801649" cy="338697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DB34CF6F-47BE-548F-ADF6-F6BC911C0FD4}"/>
              </a:ext>
            </a:extLst>
          </p:cNvPr>
          <p:cNvSpPr txBox="1"/>
          <p:nvPr/>
        </p:nvSpPr>
        <p:spPr>
          <a:xfrm>
            <a:off x="915779" y="5187001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F2D15348-8A92-55C5-1FA0-08CB29EA0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133" y="5243710"/>
            <a:ext cx="5039829" cy="155833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6A21F37-3869-6F17-4FD3-659B0757A52C}"/>
              </a:ext>
            </a:extLst>
          </p:cNvPr>
          <p:cNvSpPr txBox="1"/>
          <p:nvPr/>
        </p:nvSpPr>
        <p:spPr>
          <a:xfrm>
            <a:off x="435858" y="22050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379CDF5-B493-67D6-FFE4-B37537156379}"/>
              </a:ext>
            </a:extLst>
          </p:cNvPr>
          <p:cNvSpPr txBox="1"/>
          <p:nvPr/>
        </p:nvSpPr>
        <p:spPr>
          <a:xfrm>
            <a:off x="831679" y="26003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546E11-2B01-1F3E-96B5-AA86972702D0}"/>
              </a:ext>
            </a:extLst>
          </p:cNvPr>
          <p:cNvSpPr txBox="1"/>
          <p:nvPr/>
        </p:nvSpPr>
        <p:spPr>
          <a:xfrm>
            <a:off x="1227946" y="29956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4456CD-35B7-E422-5214-6999D004EA77}"/>
              </a:ext>
            </a:extLst>
          </p:cNvPr>
          <p:cNvSpPr txBox="1"/>
          <p:nvPr/>
        </p:nvSpPr>
        <p:spPr>
          <a:xfrm>
            <a:off x="1623767" y="33539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208048-1FCE-3013-5030-E57AC6DD17EB}"/>
              </a:ext>
            </a:extLst>
          </p:cNvPr>
          <p:cNvSpPr txBox="1"/>
          <p:nvPr/>
        </p:nvSpPr>
        <p:spPr>
          <a:xfrm>
            <a:off x="1983807" y="374895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91F8F6C-D5E9-9030-B2EA-3B6E1A63EC06}"/>
              </a:ext>
            </a:extLst>
          </p:cNvPr>
          <p:cNvSpPr txBox="1"/>
          <p:nvPr/>
        </p:nvSpPr>
        <p:spPr>
          <a:xfrm>
            <a:off x="2344354" y="41316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7AD90C3-7945-9038-B795-C95BDC607A57}"/>
              </a:ext>
            </a:extLst>
          </p:cNvPr>
          <p:cNvSpPr txBox="1"/>
          <p:nvPr/>
        </p:nvSpPr>
        <p:spPr>
          <a:xfrm>
            <a:off x="2733031" y="44497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066908C-89CD-1A99-8BCD-EDACE04A210A}"/>
              </a:ext>
            </a:extLst>
          </p:cNvPr>
          <p:cNvSpPr txBox="1"/>
          <p:nvPr/>
        </p:nvSpPr>
        <p:spPr>
          <a:xfrm>
            <a:off x="391438" y="48566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5B6D584-45C6-F0AB-6E18-46CBE72DEFE7}"/>
              </a:ext>
            </a:extLst>
          </p:cNvPr>
          <p:cNvSpPr txBox="1"/>
          <p:nvPr/>
        </p:nvSpPr>
        <p:spPr>
          <a:xfrm>
            <a:off x="798731" y="485854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8030A65-75A5-0D4A-2893-F3E364B23E21}"/>
              </a:ext>
            </a:extLst>
          </p:cNvPr>
          <p:cNvSpPr txBox="1"/>
          <p:nvPr/>
        </p:nvSpPr>
        <p:spPr>
          <a:xfrm>
            <a:off x="1203475" y="486649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A5F827-E4BC-E35A-7D1A-66ACD7673EBC}"/>
              </a:ext>
            </a:extLst>
          </p:cNvPr>
          <p:cNvSpPr txBox="1"/>
          <p:nvPr/>
        </p:nvSpPr>
        <p:spPr>
          <a:xfrm>
            <a:off x="1959119" y="48633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06C8637-A897-E25F-910D-95CB4F82714A}"/>
              </a:ext>
            </a:extLst>
          </p:cNvPr>
          <p:cNvSpPr txBox="1"/>
          <p:nvPr/>
        </p:nvSpPr>
        <p:spPr>
          <a:xfrm>
            <a:off x="2372930" y="48566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BEF2E69-FF33-FE4B-1411-D83ADF0FA26D}"/>
              </a:ext>
            </a:extLst>
          </p:cNvPr>
          <p:cNvSpPr txBox="1"/>
          <p:nvPr/>
        </p:nvSpPr>
        <p:spPr>
          <a:xfrm>
            <a:off x="2769258" y="48572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EC2D54C-7735-3B67-2976-7958F37343E4}"/>
              </a:ext>
            </a:extLst>
          </p:cNvPr>
          <p:cNvSpPr txBox="1"/>
          <p:nvPr/>
        </p:nvSpPr>
        <p:spPr>
          <a:xfrm>
            <a:off x="445363" y="20047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7135F1-BD37-0CE2-3C65-48E8650EA0C1}"/>
              </a:ext>
            </a:extLst>
          </p:cNvPr>
          <p:cNvSpPr txBox="1"/>
          <p:nvPr/>
        </p:nvSpPr>
        <p:spPr>
          <a:xfrm>
            <a:off x="831679" y="24000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A0F57C6-870A-A32F-F9EE-CE1F021D169A}"/>
              </a:ext>
            </a:extLst>
          </p:cNvPr>
          <p:cNvSpPr txBox="1"/>
          <p:nvPr/>
        </p:nvSpPr>
        <p:spPr>
          <a:xfrm>
            <a:off x="1227946" y="27953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5A0EE33-50E2-501E-0138-1166F5800676}"/>
              </a:ext>
            </a:extLst>
          </p:cNvPr>
          <p:cNvSpPr txBox="1"/>
          <p:nvPr/>
        </p:nvSpPr>
        <p:spPr>
          <a:xfrm>
            <a:off x="1623767" y="31536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BCE8008-B2AE-F4B4-A94E-115E838298CF}"/>
              </a:ext>
            </a:extLst>
          </p:cNvPr>
          <p:cNvSpPr txBox="1"/>
          <p:nvPr/>
        </p:nvSpPr>
        <p:spPr>
          <a:xfrm>
            <a:off x="1983807" y="354869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B8EBE5F-FEBA-B8FA-AE2E-FCBDBBFE3601}"/>
              </a:ext>
            </a:extLst>
          </p:cNvPr>
          <p:cNvSpPr txBox="1"/>
          <p:nvPr/>
        </p:nvSpPr>
        <p:spPr>
          <a:xfrm>
            <a:off x="2344354" y="39313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B3403F8-8282-4D8E-C18B-EF5547E036AF}"/>
              </a:ext>
            </a:extLst>
          </p:cNvPr>
          <p:cNvSpPr txBox="1"/>
          <p:nvPr/>
        </p:nvSpPr>
        <p:spPr>
          <a:xfrm>
            <a:off x="2740175" y="42923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B0332B-AD94-1674-04D2-D3D3CD82FD68}"/>
              </a:ext>
            </a:extLst>
          </p:cNvPr>
          <p:cNvSpPr txBox="1"/>
          <p:nvPr/>
        </p:nvSpPr>
        <p:spPr>
          <a:xfrm>
            <a:off x="370006" y="467786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4426F09-B1BE-7AA6-B222-E0C812E26229}"/>
              </a:ext>
            </a:extLst>
          </p:cNvPr>
          <p:cNvSpPr txBox="1"/>
          <p:nvPr/>
        </p:nvSpPr>
        <p:spPr>
          <a:xfrm>
            <a:off x="805403" y="467972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CA4BEE3-D447-7E8B-0143-B11EFAA37002}"/>
              </a:ext>
            </a:extLst>
          </p:cNvPr>
          <p:cNvSpPr txBox="1"/>
          <p:nvPr/>
        </p:nvSpPr>
        <p:spPr>
          <a:xfrm>
            <a:off x="1160611" y="46824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FDFC7AC-5623-AE36-049B-436F21AAEDAE}"/>
              </a:ext>
            </a:extLst>
          </p:cNvPr>
          <p:cNvSpPr txBox="1"/>
          <p:nvPr/>
        </p:nvSpPr>
        <p:spPr>
          <a:xfrm>
            <a:off x="1937687" y="46935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4EB6D9A-4BE6-890B-FEC0-955E15BC9754}"/>
              </a:ext>
            </a:extLst>
          </p:cNvPr>
          <p:cNvSpPr txBox="1"/>
          <p:nvPr/>
        </p:nvSpPr>
        <p:spPr>
          <a:xfrm>
            <a:off x="2283606" y="46921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59279F-9CD3-339D-F19A-87D146AC9E75}"/>
              </a:ext>
            </a:extLst>
          </p:cNvPr>
          <p:cNvSpPr txBox="1"/>
          <p:nvPr/>
        </p:nvSpPr>
        <p:spPr>
          <a:xfrm>
            <a:off x="2679934" y="46927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1D5F998-EC18-2A8E-BCC9-A8C168010133}"/>
              </a:ext>
            </a:extLst>
          </p:cNvPr>
          <p:cNvSpPr txBox="1"/>
          <p:nvPr/>
        </p:nvSpPr>
        <p:spPr>
          <a:xfrm>
            <a:off x="1579409" y="48619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343FA80-99B7-76DA-439F-5D15C694132F}"/>
              </a:ext>
            </a:extLst>
          </p:cNvPr>
          <p:cNvSpPr txBox="1"/>
          <p:nvPr/>
        </p:nvSpPr>
        <p:spPr>
          <a:xfrm>
            <a:off x="1536545" y="467786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557A937-BBB6-92C9-F326-E7F463CA20D7}"/>
              </a:ext>
            </a:extLst>
          </p:cNvPr>
          <p:cNvSpPr txBox="1"/>
          <p:nvPr/>
        </p:nvSpPr>
        <p:spPr>
          <a:xfrm>
            <a:off x="1203475" y="23986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7F134D8-F2A6-5545-9F90-F17BDF359521}"/>
              </a:ext>
            </a:extLst>
          </p:cNvPr>
          <p:cNvSpPr txBox="1"/>
          <p:nvPr/>
        </p:nvSpPr>
        <p:spPr>
          <a:xfrm>
            <a:off x="1960065" y="39289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AAA4DAD-3B49-A15C-451D-DB5963C57CDA}"/>
              </a:ext>
            </a:extLst>
          </p:cNvPr>
          <p:cNvSpPr txBox="1"/>
          <p:nvPr/>
        </p:nvSpPr>
        <p:spPr>
          <a:xfrm>
            <a:off x="911734" y="39487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FF13E0D-C9E5-8323-13FA-509CAC3965F6}"/>
              </a:ext>
            </a:extLst>
          </p:cNvPr>
          <p:cNvSpPr txBox="1"/>
          <p:nvPr/>
        </p:nvSpPr>
        <p:spPr>
          <a:xfrm>
            <a:off x="3131606" y="20205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371D737-9A51-10B3-89EB-BF4132BB3822}"/>
              </a:ext>
            </a:extLst>
          </p:cNvPr>
          <p:cNvSpPr txBox="1"/>
          <p:nvPr/>
        </p:nvSpPr>
        <p:spPr>
          <a:xfrm>
            <a:off x="3131606" y="24064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E27614D-4F3A-F219-368B-CE3067026D9D}"/>
              </a:ext>
            </a:extLst>
          </p:cNvPr>
          <p:cNvSpPr txBox="1"/>
          <p:nvPr/>
        </p:nvSpPr>
        <p:spPr>
          <a:xfrm>
            <a:off x="3131606" y="39117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90</a:t>
            </a:r>
            <a:endParaRPr lang="ko-KR" altLang="en-US" sz="7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38F0ACE-F4CC-AAD5-8856-E0408CF9B9F5}"/>
              </a:ext>
            </a:extLst>
          </p:cNvPr>
          <p:cNvSpPr txBox="1"/>
          <p:nvPr/>
        </p:nvSpPr>
        <p:spPr>
          <a:xfrm>
            <a:off x="2769258" y="24070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C4B3709-F876-74B3-5025-8DDC715DEFE9}"/>
              </a:ext>
            </a:extLst>
          </p:cNvPr>
          <p:cNvSpPr txBox="1"/>
          <p:nvPr/>
        </p:nvSpPr>
        <p:spPr>
          <a:xfrm>
            <a:off x="683568" y="5447055"/>
            <a:ext cx="313536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8.8H (8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0.978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0.944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0.965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0.915</a:t>
            </a: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4D13379B-C585-27C7-BD30-37476A3C2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790228"/>
            <a:ext cx="3372144" cy="2258552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0211C990-9CB0-00F1-302C-F1B18080E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56" y="2912223"/>
            <a:ext cx="3372144" cy="225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1004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DB829-3083-B456-9E8E-FFC9200E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C0F2CB5-D2EE-9B9D-13F9-74CF33571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6BB8C-E582-9AC3-E7ED-E87AF16CDB42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 후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r>
              <a:rPr lang="ko-KR" altLang="en-US" b="1" kern="0" dirty="0">
                <a:solidFill>
                  <a:srgbClr val="000000"/>
                </a:solidFill>
              </a:rPr>
              <a:t>과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YOLOv11-N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성능 개선 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비교하여 아래와 같은 결과를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3C8DC2-2494-333A-B6D9-B4883DD3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1" y="1916832"/>
            <a:ext cx="8892257" cy="3361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AA3DF-F204-89C4-9DA7-9310F73CEFF8}"/>
              </a:ext>
            </a:extLst>
          </p:cNvPr>
          <p:cNvSpPr txBox="1"/>
          <p:nvPr/>
        </p:nvSpPr>
        <p:spPr>
          <a:xfrm>
            <a:off x="8352663" y="3717032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95.7%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00EAA-B95D-9457-3A30-1243478DEE4A}"/>
              </a:ext>
            </a:extLst>
          </p:cNvPr>
          <p:cNvSpPr txBox="1"/>
          <p:nvPr/>
        </p:nvSpPr>
        <p:spPr>
          <a:xfrm>
            <a:off x="8352663" y="4990380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96.4%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AB121-0163-4011-12C8-20AA34DF8E3F}"/>
              </a:ext>
            </a:extLst>
          </p:cNvPr>
          <p:cNvSpPr txBox="1"/>
          <p:nvPr/>
        </p:nvSpPr>
        <p:spPr>
          <a:xfrm>
            <a:off x="8352662" y="4353706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96.4%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8958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9A46-3476-450B-35EC-5AD073A11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6CED2EF-D923-FD12-54D8-64FD7D63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 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845A9-F27F-46F3-714B-0487BCD37AD7}"/>
              </a:ext>
            </a:extLst>
          </p:cNvPr>
          <p:cNvSpPr txBox="1"/>
          <p:nvPr/>
        </p:nvSpPr>
        <p:spPr>
          <a:xfrm>
            <a:off x="143508" y="836712"/>
            <a:ext cx="8856984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오차 행렬 기준으로 </a:t>
            </a:r>
            <a:r>
              <a:rPr lang="ko-KR" altLang="en-US" b="1" kern="0" dirty="0">
                <a:solidFill>
                  <a:srgbClr val="000000"/>
                </a:solidFill>
              </a:rPr>
              <a:t>기본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성능이 좋은 </a:t>
            </a:r>
            <a:r>
              <a:rPr lang="ko-KR" altLang="en-US" b="1" kern="0" dirty="0">
                <a:solidFill>
                  <a:srgbClr val="000000"/>
                </a:solidFill>
              </a:rPr>
              <a:t>모델은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모델 중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가장 많은 불량을 찾아냄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모델과 큰 차이를 보이지는 않았음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초경량 모델이므로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가성비를 높이기 위해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동일한 수준으로 높이고자 이미지 증강과 관련된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파라미터를 변경하였고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가장 좋은 성능을 보였음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FD98F-F403-DE69-3D5C-B3F87B8A0444}"/>
              </a:ext>
            </a:extLst>
          </p:cNvPr>
          <p:cNvSpPr txBox="1"/>
          <p:nvPr/>
        </p:nvSpPr>
        <p:spPr>
          <a:xfrm>
            <a:off x="170157" y="3284984"/>
            <a:ext cx="8856984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</a:t>
            </a:r>
            <a:r>
              <a:rPr lang="en-US" altLang="ko-KR" b="1" kern="0" dirty="0">
                <a:solidFill>
                  <a:srgbClr val="000000"/>
                </a:solidFill>
              </a:rPr>
              <a:t> YOLO11-N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개선 후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r>
              <a:rPr lang="ko-KR" altLang="en-US" b="1" kern="0" dirty="0">
                <a:solidFill>
                  <a:srgbClr val="000000"/>
                </a:solidFill>
              </a:rPr>
              <a:t>과 비슷한 수준의 성능을 확인 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YOLO11-N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파라미터 변경을 통해 개선한 후에는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비슷한 수준의 성능을 보였음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초경량 모델을 적용하여 실시간성을 더 높일 수 있을 것이라고 기대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1757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690-E50D-47D6-7D47-53E9D018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441FE8B-C2E7-FF0B-31AA-448D0E9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9F773-5D99-3EFF-FF57-32C8BDD1887E}"/>
              </a:ext>
            </a:extLst>
          </p:cNvPr>
          <p:cNvSpPr txBox="1"/>
          <p:nvPr/>
        </p:nvSpPr>
        <p:spPr>
          <a:xfrm>
            <a:off x="215739" y="908720"/>
            <a:ext cx="8856984" cy="128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실제 데이터 수집 시스템 구성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X,Y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위치를 지정하여 이동하고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해당 위치를 저장할 수 있는 촬영 지그를 이용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납땜 불량을 정확히 촬영하기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기울여 측면을 촬영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97A3-21DF-2959-FAB1-740AA97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28921"/>
            <a:ext cx="4748533" cy="419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8CA0D-20D6-76F0-5854-90543B05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81936"/>
            <a:ext cx="2957565" cy="393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17AB-649A-891A-47D8-117C504C892E}"/>
              </a:ext>
            </a:extLst>
          </p:cNvPr>
          <p:cNvSpPr txBox="1"/>
          <p:nvPr/>
        </p:nvSpPr>
        <p:spPr>
          <a:xfrm>
            <a:off x="1164338" y="222635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 및 저장 장치</a:t>
            </a:r>
            <a:endParaRPr lang="en-US" altLang="ko-KR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스크린</a:t>
            </a:r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828A-6F9A-FA74-5CFF-E055BE46155A}"/>
              </a:ext>
            </a:extLst>
          </p:cNvPr>
          <p:cNvSpPr txBox="1"/>
          <p:nvPr/>
        </p:nvSpPr>
        <p:spPr>
          <a:xfrm>
            <a:off x="1691680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이동용 모터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(X,Y)</a:t>
            </a:r>
            <a:endParaRPr lang="ko-KR" altLang="en-US" sz="1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4E3D-A2FD-0984-8597-FACB373021B9}"/>
              </a:ext>
            </a:extLst>
          </p:cNvPr>
          <p:cNvSpPr txBox="1"/>
          <p:nvPr/>
        </p:nvSpPr>
        <p:spPr>
          <a:xfrm>
            <a:off x="2051720" y="4999520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촬영용</a:t>
            </a:r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B6851-9684-4AC7-F79F-710298612242}"/>
              </a:ext>
            </a:extLst>
          </p:cNvPr>
          <p:cNvSpPr txBox="1"/>
          <p:nvPr/>
        </p:nvSpPr>
        <p:spPr>
          <a:xfrm>
            <a:off x="4598096" y="2122873"/>
            <a:ext cx="4348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※</a:t>
            </a:r>
            <a:r>
              <a:rPr lang="ko-KR" altLang="en-US" sz="1400" b="1" dirty="0">
                <a:solidFill>
                  <a:schemeClr val="bg2"/>
                </a:solidFill>
              </a:rPr>
              <a:t>촬영용</a:t>
            </a:r>
            <a:r>
              <a:rPr lang="en-US" altLang="ko-KR" sz="1400" b="1" dirty="0">
                <a:solidFill>
                  <a:schemeClr val="bg2"/>
                </a:solidFill>
              </a:rPr>
              <a:t> </a:t>
            </a:r>
            <a:r>
              <a:rPr lang="ko-KR" altLang="en-US" sz="1400" b="1" dirty="0">
                <a:solidFill>
                  <a:schemeClr val="bg2"/>
                </a:solidFill>
              </a:rPr>
              <a:t>카메라</a:t>
            </a:r>
            <a:r>
              <a:rPr lang="en-US" altLang="ko-KR" sz="1400" b="1" dirty="0">
                <a:solidFill>
                  <a:schemeClr val="bg2"/>
                </a:solidFill>
              </a:rPr>
              <a:t>: ELP 16MP UHD </a:t>
            </a:r>
            <a:r>
              <a:rPr lang="ko-KR" altLang="en-US" sz="1400" b="1" dirty="0">
                <a:solidFill>
                  <a:schemeClr val="bg2"/>
                </a:solidFill>
              </a:rPr>
              <a:t>웹카메라 </a:t>
            </a:r>
            <a:r>
              <a:rPr lang="en-US" altLang="ko-KR" sz="1400" b="1" dirty="0">
                <a:solidFill>
                  <a:schemeClr val="bg2"/>
                </a:solidFill>
              </a:rPr>
              <a:t>IMX298</a:t>
            </a:r>
            <a:endParaRPr lang="ko-KR" altLang="en-US" sz="14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23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0D8C-399B-A6DA-E542-AD4B163E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06CDA75-FB8A-855D-4880-6FA8537A9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0D13-2E9C-8094-EDFB-891B5D699636}"/>
              </a:ext>
            </a:extLst>
          </p:cNvPr>
          <p:cNvSpPr txBox="1"/>
          <p:nvPr/>
        </p:nvSpPr>
        <p:spPr>
          <a:xfrm>
            <a:off x="215739" y="908720"/>
            <a:ext cx="8856984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및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Labeling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카메라가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0°/ 90°/180°/270°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씩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90°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각도로 회전하여 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회 촬영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장의 이미지 중 실제 학습용으로 쓰인 이미지는 해당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불량 잘 드러나는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   1~2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이미지만을 사용하거나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이미지를 모두 사용하는 경우도 있음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불량이 있는 부위를 중심으로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640x640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크기로 잘라내어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3B3A6-A056-CC41-D7F4-6E32E9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01" y="4494905"/>
            <a:ext cx="3728877" cy="1928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2ED26-9329-3CBF-1AE9-E19C1E3C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21" y="3023658"/>
            <a:ext cx="4614838" cy="116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26CAE-8187-EAF3-4053-497341A2AD6D}"/>
              </a:ext>
            </a:extLst>
          </p:cNvPr>
          <p:cNvSpPr txBox="1"/>
          <p:nvPr/>
        </p:nvSpPr>
        <p:spPr>
          <a:xfrm>
            <a:off x="1830445" y="41871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들뜸 불량을 측면에서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90º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회전하여 촬영한 이미지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6842-A463-CA1E-FED8-22669A4430AD}"/>
              </a:ext>
            </a:extLst>
          </p:cNvPr>
          <p:cNvSpPr txBox="1"/>
          <p:nvPr/>
        </p:nvSpPr>
        <p:spPr>
          <a:xfrm>
            <a:off x="1805789" y="63813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annotation]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47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BFDC-E95C-D8E6-FB9C-789D1265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DA46006F-F941-0F3A-BC1F-5C7A9761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ABDE8-6644-EF56-D3D3-A36D60122EB8}"/>
              </a:ext>
            </a:extLst>
          </p:cNvPr>
          <p:cNvSpPr txBox="1"/>
          <p:nvPr/>
        </p:nvSpPr>
        <p:spPr>
          <a:xfrm>
            <a:off x="215739" y="942095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7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천여장의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데이터셋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train :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val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: test =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약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6 : 2 : 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의 비율로 분할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51ABC6-69E7-A929-73D8-AFD43527C26E}"/>
              </a:ext>
            </a:extLst>
          </p:cNvPr>
          <p:cNvGrpSpPr/>
          <p:nvPr/>
        </p:nvGrpSpPr>
        <p:grpSpPr>
          <a:xfrm>
            <a:off x="971600" y="2024844"/>
            <a:ext cx="6984776" cy="2808312"/>
            <a:chOff x="1458719" y="1825943"/>
            <a:chExt cx="6226562" cy="2444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DA67C-A6DC-1961-D8E5-DAA83DB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0A4625-768E-2C15-6BA9-975B4196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09B66D-E436-2A2D-B851-D7F4A045526A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9DAAB0-9148-0C04-030F-A7F7EB582992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15442D-2713-009B-3CDE-E7D7D5DCD888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F74A0-7F8A-D574-89D8-F8C8B8A6C62A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EFACF-6781-CFD3-B402-075E02CD24F5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378F94-B609-3F0D-98EF-098B02E15F77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999305-F095-CB23-7B2B-D24A8BDAF17C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55E6258-DA76-106F-F89F-6BC9E9CBC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5361153"/>
            <a:ext cx="6552728" cy="7999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EB32DD-97F5-AE61-9982-1392675DFB12}"/>
              </a:ext>
            </a:extLst>
          </p:cNvPr>
          <p:cNvSpPr txBox="1"/>
          <p:nvPr/>
        </p:nvSpPr>
        <p:spPr>
          <a:xfrm>
            <a:off x="1874593" y="4868505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클래스별 불량 이미지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AF035-2B85-3AAA-669B-EA6BC9133B80}"/>
              </a:ext>
            </a:extLst>
          </p:cNvPr>
          <p:cNvSpPr txBox="1"/>
          <p:nvPr/>
        </p:nvSpPr>
        <p:spPr>
          <a:xfrm>
            <a:off x="1874593" y="6196023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분할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014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BBD9-B5B4-2FD5-E5A0-21D5E2DB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B6AC4E5-4E33-C003-2DD2-F8FBEA7C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2322D-3B68-356F-2CB4-5C03094FFC98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0FA3D-78C6-9B52-1D3D-B316842B7A55}"/>
              </a:ext>
            </a:extLst>
          </p:cNvPr>
          <p:cNvSpPr txBox="1"/>
          <p:nvPr/>
        </p:nvSpPr>
        <p:spPr>
          <a:xfrm>
            <a:off x="1835696" y="4693634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분포 현황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5F479E-048D-A543-00A2-D20591AF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758985"/>
            <a:ext cx="3344558" cy="29346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0B8FBD-2756-0391-460C-D3D614FF3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03" y="4987528"/>
            <a:ext cx="8676456" cy="124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23CC-35F8-1D09-F5FC-19E1D71D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E7E2FCE-9345-9E70-4405-EA58717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DC055-02E2-87B1-D81D-3D4BD22D6049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평가용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검증용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평가용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0AFF3-6D5A-FA22-CE4F-D04B534C56B9}"/>
              </a:ext>
            </a:extLst>
          </p:cNvPr>
          <p:cNvSpPr txBox="1"/>
          <p:nvPr/>
        </p:nvSpPr>
        <p:spPr>
          <a:xfrm>
            <a:off x="215738" y="3717032"/>
            <a:ext cx="867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해당 데이터의 개수는 인스턴스 기준으로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개수는 같으나 한 이미지에 여러 개의 인스턴스가 포함되어 있는 경우가 많아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검증용과 평가용의 데이터 분포가 동일하지 않음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B762C4-CABD-9A72-B35E-C318537B6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326289"/>
            <a:ext cx="3312368" cy="1913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86064B-A0CF-85D9-1661-FA301AE366AD}"/>
              </a:ext>
            </a:extLst>
          </p:cNvPr>
          <p:cNvSpPr txBox="1"/>
          <p:nvPr/>
        </p:nvSpPr>
        <p:spPr>
          <a:xfrm>
            <a:off x="1691680" y="624003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이미지에 여러 개의 인스턴스가 포함된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3CE5CB-BA52-9FBE-B7BD-C0232CF41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7" y="1984034"/>
            <a:ext cx="8676741" cy="150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5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2577D-4E1A-E05F-3D03-AE217786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DE3052D-3844-0B37-BD4F-FFC4B8B5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5B44F-5491-898A-73B8-3160A2FC6261}"/>
              </a:ext>
            </a:extLst>
          </p:cNvPr>
          <p:cNvSpPr txBox="1"/>
          <p:nvPr/>
        </p:nvSpPr>
        <p:spPr>
          <a:xfrm>
            <a:off x="215739" y="942095"/>
            <a:ext cx="8856984" cy="472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HW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OS: Windows 10 Pro for Workstations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Intel(R) Xenon(R) W-2223 CPU @ 3.60GHz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HDD: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475+931= 1,406GB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RAM: 128GB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3080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YOLO11(N,S,M,L,X) / RT-DETR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 3.9.2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Frame Work: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1.31.1 +cu117,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1.0.0</a:t>
            </a:r>
          </a:p>
        </p:txBody>
      </p:sp>
    </p:spTree>
    <p:extLst>
      <p:ext uri="{BB962C8B-B14F-4D97-AF65-F5344CB8AC3E}">
        <p14:creationId xmlns:p14="http://schemas.microsoft.com/office/powerpoint/2010/main" val="2391580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695B-B154-BDAD-DCE6-0427953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FE8FF36-726D-79F2-677B-3435B1581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A27D9-89B5-A00E-EED0-253251D190A6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 </a:t>
            </a:r>
            <a:r>
              <a:rPr lang="en-US" altLang="ko-KR" b="1" dirty="0"/>
              <a:t>(Real-Time Detection Transformer)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424864F-7FF5-9FFB-C7F5-AC57AE5A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4393"/>
            <a:ext cx="6624836" cy="30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ing">
            <a:extLst>
              <a:ext uri="{FF2B5EF4-FFF2-40B4-BE49-F238E27FC236}">
                <a16:creationId xmlns:a16="http://schemas.microsoft.com/office/drawing/2014/main" id="{3518ACC3-6A15-2A94-0BB0-7A3F26D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2" y="3861048"/>
            <a:ext cx="2932814" cy="27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5F7EE-6B8F-8DA2-69D4-123B932FBE8C}"/>
              </a:ext>
            </a:extLst>
          </p:cNvPr>
          <p:cNvSpPr txBox="1"/>
          <p:nvPr/>
        </p:nvSpPr>
        <p:spPr>
          <a:xfrm>
            <a:off x="3275856" y="4313366"/>
            <a:ext cx="5748128" cy="213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Baidu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발표한 최첨단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엔드투엔드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정확도를 유지하면서도 실시간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객체 감지 분야에서 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기반이 아닌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멀티스케일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처리에 유리하여 복잡한 장면에서도 성능이 뛰어남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이러한 단점을 개선하여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속도를 제공하였음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57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체"/>
        <a:ea typeface="굴림체"/>
        <a:cs typeface=""/>
      </a:majorFont>
      <a:minorFont>
        <a:latin typeface="굴림체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26165</TotalTime>
  <Words>2256</Words>
  <Application>Microsoft Office PowerPoint</Application>
  <PresentationFormat>화면 슬라이드 쇼(4:3)</PresentationFormat>
  <Paragraphs>519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HY수평선M</vt:lpstr>
      <vt:lpstr>HY헤드라인M</vt:lpstr>
      <vt:lpstr>굴림</vt:lpstr>
      <vt:lpstr>굴림체</vt:lpstr>
      <vt:lpstr>맑은 고딕</vt:lpstr>
      <vt:lpstr>함초롬바탕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예스폼(yesform)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신년도 사업계획서(일반)</dc:title>
  <dc:creator>예스폼(yesform)</dc:creator>
  <cp:keywords>www.yesform.com</cp:keywords>
  <dc:description>본 문서의 저작권은 예스폼(yesform)에 있으며_x000d_
무단 복제 배포시 법적인 제재를 받을 수 있습니다.</dc:description>
  <cp:lastModifiedBy>v vbnvvvvv bv ll</cp:lastModifiedBy>
  <cp:revision>621</cp:revision>
  <cp:lastPrinted>2020-07-04T15:12:57Z</cp:lastPrinted>
  <dcterms:created xsi:type="dcterms:W3CDTF">2006-01-13T09:37:44Z</dcterms:created>
  <dcterms:modified xsi:type="dcterms:W3CDTF">2025-04-20T03:50:55Z</dcterms:modified>
</cp:coreProperties>
</file>